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Century Gothic" panose="020B0502020202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iAdddJV9NEai6jLjlc0t8Qq4hy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7" name="Google Shape;1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1" name="Google Shape;2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98fb78ee5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g98fb78ee5b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98fb78ee5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g98fb78ee5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5" name="Google Shape;1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3" name="Google Shape;1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0" name="Google Shape;1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6" name="Google Shape;1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3" name="Google Shape;1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3" name="Google Shape;18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0" name="Google Shape;1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2" name="Google Shape;20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1680"/>
              <a:buNone/>
              <a:defRPr sz="2100">
                <a:solidFill>
                  <a:srgbClr val="33473C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3" name="Google Shape;23;p12"/>
          <p:cNvCxnSpPr/>
          <p:nvPr/>
        </p:nvCxnSpPr>
        <p:spPr>
          <a:xfrm flipH="1">
            <a:off x="8228012" y="8467"/>
            <a:ext cx="3810000" cy="38100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12"/>
          <p:cNvCxnSpPr/>
          <p:nvPr/>
        </p:nvCxnSpPr>
        <p:spPr>
          <a:xfrm flipH="1">
            <a:off x="6108170" y="91545"/>
            <a:ext cx="6080655" cy="6080655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" name="Google Shape;25;p12"/>
          <p:cNvCxnSpPr/>
          <p:nvPr/>
        </p:nvCxnSpPr>
        <p:spPr>
          <a:xfrm flipH="1">
            <a:off x="7235825" y="228600"/>
            <a:ext cx="4953000" cy="49530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" name="Google Shape;26;p12"/>
          <p:cNvCxnSpPr/>
          <p:nvPr/>
        </p:nvCxnSpPr>
        <p:spPr>
          <a:xfrm flipH="1">
            <a:off x="7335837" y="32278"/>
            <a:ext cx="4852989" cy="4852989"/>
          </a:xfrm>
          <a:prstGeom prst="straightConnector1">
            <a:avLst/>
          </a:prstGeom>
          <a:noFill/>
          <a:ln w="317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" name="Google Shape;27;p12"/>
          <p:cNvCxnSpPr/>
          <p:nvPr/>
        </p:nvCxnSpPr>
        <p:spPr>
          <a:xfrm flipH="1">
            <a:off x="7845426" y="609601"/>
            <a:ext cx="4343399" cy="4343399"/>
          </a:xfrm>
          <a:prstGeom prst="straightConnector1">
            <a:avLst/>
          </a:prstGeom>
          <a:noFill/>
          <a:ln w="317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>
            <a:spLocks noGrp="1"/>
          </p:cNvSpPr>
          <p:nvPr>
            <p:ph type="pic" idx="2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noFill/>
          <a:ln w="15875" cap="flat" cmpd="sng">
            <a:solidFill>
              <a:schemeClr val="l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3473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3473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3473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3473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3473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3473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3473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3473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3473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body" idx="1"/>
          </p:nvPr>
        </p:nvSpPr>
        <p:spPr>
          <a:xfrm>
            <a:off x="914402" y="3843867"/>
            <a:ext cx="830421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Font typeface="Century Gothic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Font typeface="Century Gothic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33473C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body" idx="1"/>
          </p:nvPr>
        </p:nvSpPr>
        <p:spPr>
          <a:xfrm>
            <a:off x="1446212" y="3429000"/>
            <a:ext cx="8534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Font typeface="Century Gothic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2"/>
          </p:nvPr>
        </p:nvSpPr>
        <p:spPr>
          <a:xfrm>
            <a:off x="684213" y="4301067"/>
            <a:ext cx="8534400" cy="1684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33473C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Google Shape;99;p2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4"/>
          <p:cNvSpPr txBox="1"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33473C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4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4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4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 txBox="1"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body" idx="1"/>
          </p:nvPr>
        </p:nvSpPr>
        <p:spPr>
          <a:xfrm>
            <a:off x="684212" y="3928534"/>
            <a:ext cx="8534401" cy="1049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10" name="Google Shape;110;p25"/>
          <p:cNvSpPr txBox="1">
            <a:spLocks noGrp="1"/>
          </p:cNvSpPr>
          <p:nvPr>
            <p:ph type="body" idx="2"/>
          </p:nvPr>
        </p:nvSpPr>
        <p:spPr>
          <a:xfrm>
            <a:off x="684211" y="4978400"/>
            <a:ext cx="8534401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3473C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25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5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" name="Google Shape;114;p25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5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/>
          <p:cNvSpPr txBox="1"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body" idx="1"/>
          </p:nvPr>
        </p:nvSpPr>
        <p:spPr>
          <a:xfrm>
            <a:off x="684212" y="3928534"/>
            <a:ext cx="8534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body" idx="2"/>
          </p:nvPr>
        </p:nvSpPr>
        <p:spPr>
          <a:xfrm>
            <a:off x="684211" y="4766732"/>
            <a:ext cx="8534401" cy="1227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3473C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6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6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7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7"/>
          <p:cNvSpPr txBox="1">
            <a:spLocks noGrp="1"/>
          </p:cNvSpPr>
          <p:nvPr>
            <p:ph type="body" idx="1"/>
          </p:nvPr>
        </p:nvSpPr>
        <p:spPr>
          <a:xfrm rot="5400000">
            <a:off x="3143778" y="-1773767"/>
            <a:ext cx="3615267" cy="8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26" name="Google Shape;126;p27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7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7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>
            <a:spLocks noGrp="1"/>
          </p:cNvSpPr>
          <p:nvPr>
            <p:ph type="title"/>
          </p:nvPr>
        </p:nvSpPr>
        <p:spPr>
          <a:xfrm rot="5400000">
            <a:off x="7427912" y="1943100"/>
            <a:ext cx="4572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8"/>
          <p:cNvSpPr txBox="1">
            <a:spLocks noGrp="1"/>
          </p:cNvSpPr>
          <p:nvPr>
            <p:ph type="body" idx="1"/>
          </p:nvPr>
        </p:nvSpPr>
        <p:spPr>
          <a:xfrm rot="5400000">
            <a:off x="1943100" y="-571500"/>
            <a:ext cx="5308600" cy="7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32" name="Google Shape;132;p28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8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8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sz="36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3473C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body" idx="1"/>
          </p:nvPr>
        </p:nvSpPr>
        <p:spPr>
          <a:xfrm>
            <a:off x="684211" y="685800"/>
            <a:ext cx="4937655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body" idx="2"/>
          </p:nvPr>
        </p:nvSpPr>
        <p:spPr>
          <a:xfrm>
            <a:off x="5808133" y="685801"/>
            <a:ext cx="4934479" cy="361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7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40"/>
              <a:buNone/>
              <a:defRPr sz="2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body" idx="2"/>
          </p:nvPr>
        </p:nvSpPr>
        <p:spPr>
          <a:xfrm>
            <a:off x="684211" y="1270529"/>
            <a:ext cx="4937655" cy="303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body" idx="3"/>
          </p:nvPr>
        </p:nvSpPr>
        <p:spPr>
          <a:xfrm>
            <a:off x="6079066" y="685800"/>
            <a:ext cx="466513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40"/>
              <a:buNone/>
              <a:defRPr sz="2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4"/>
          </p:nvPr>
        </p:nvSpPr>
        <p:spPr>
          <a:xfrm>
            <a:off x="5806545" y="1262062"/>
            <a:ext cx="4929188" cy="303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8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5943601" cy="53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2"/>
          </p:nvPr>
        </p:nvSpPr>
        <p:spPr>
          <a:xfrm>
            <a:off x="7085012" y="2209799"/>
            <a:ext cx="3657600" cy="2091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>
            <a:spLocks noGrp="1"/>
          </p:cNvSpPr>
          <p:nvPr>
            <p:ph type="pic" idx="2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noFill/>
          <a:ln w="15875" cap="flat" cmpd="sng">
            <a:solidFill>
              <a:schemeClr val="l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3473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3473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3473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3473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3473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3473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3473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3473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3473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body" idx="1"/>
          </p:nvPr>
        </p:nvSpPr>
        <p:spPr>
          <a:xfrm>
            <a:off x="4722812" y="2777066"/>
            <a:ext cx="6021388" cy="204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91000">
              <a:srgbClr val="3D862A"/>
            </a:gs>
            <a:gs pos="100000">
              <a:srgbClr val="795B0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1"/>
          <p:cNvGrpSpPr/>
          <p:nvPr/>
        </p:nvGrpSpPr>
        <p:grpSpPr>
          <a:xfrm>
            <a:off x="9206969" y="2963333"/>
            <a:ext cx="2981859" cy="3208867"/>
            <a:chOff x="9206969" y="2963333"/>
            <a:chExt cx="2981859" cy="3208867"/>
          </a:xfrm>
        </p:grpSpPr>
        <p:cxnSp>
          <p:nvCxnSpPr>
            <p:cNvPr id="7" name="Google Shape;7;p11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11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" name="Google Shape;9;p11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" name="Google Shape;10;p11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" name="Google Shape;11;p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" name="Google Shape;12;p11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rgbClr val="33473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3473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3473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3473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3473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3473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3473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3473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3473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22F2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ieselmeyer-j@mss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ese.mo.gov/educator-quality/certification/fingerprintingbackground-check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se.mo.gov/media/pdf/oeq-conductinvestigations-backgroundcheckprocedures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sorder.studentclearinghouse.org/school/selec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"/>
          <p:cNvSpPr txBox="1">
            <a:spLocks noGrp="1"/>
          </p:cNvSpPr>
          <p:nvPr>
            <p:ph type="ctrTitle"/>
          </p:nvPr>
        </p:nvSpPr>
        <p:spPr>
          <a:xfrm>
            <a:off x="625225" y="171875"/>
            <a:ext cx="8001000" cy="22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en-US"/>
              <a:t>STEPS TO SUBSTITUTE CERTIFICATION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endParaRPr/>
          </a:p>
        </p:txBody>
      </p:sp>
      <p:sp>
        <p:nvSpPr>
          <p:cNvPr id="140" name="Google Shape;140;p1"/>
          <p:cNvSpPr txBox="1">
            <a:spLocks noGrp="1"/>
          </p:cNvSpPr>
          <p:nvPr>
            <p:ph type="subTitle" idx="1"/>
          </p:nvPr>
        </p:nvSpPr>
        <p:spPr>
          <a:xfrm>
            <a:off x="2343962" y="1762867"/>
            <a:ext cx="6400800" cy="19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/>
              <a:t>With Mrs. Vieselmeyer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SzPts val="1680"/>
              <a:buNone/>
            </a:pPr>
            <a:r>
              <a:rPr lang="en-US"/>
              <a:t>Office #224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SzPts val="1680"/>
              <a:buNone/>
            </a:pPr>
            <a:r>
              <a:rPr lang="en-US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Vieselmeyer-j@mssu.edu</a:t>
            </a:r>
            <a:r>
              <a:rPr lang="en-US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SzPts val="1680"/>
              <a:buNone/>
            </a:pPr>
            <a:r>
              <a:rPr lang="en-US"/>
              <a:t>417-659-4318</a:t>
            </a:r>
            <a:endParaRPr/>
          </a:p>
        </p:txBody>
      </p:sp>
      <p:sp>
        <p:nvSpPr>
          <p:cNvPr id="141" name="Google Shape;141;p1"/>
          <p:cNvSpPr txBox="1"/>
          <p:nvPr/>
        </p:nvSpPr>
        <p:spPr>
          <a:xfrm>
            <a:off x="6805475" y="2037375"/>
            <a:ext cx="442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1"/>
          <p:cNvSpPr txBox="1"/>
          <p:nvPr/>
        </p:nvSpPr>
        <p:spPr>
          <a:xfrm>
            <a:off x="655050" y="3710175"/>
            <a:ext cx="6180300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The following presentation will explain the following steps: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Step 1: Create DESE profile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Step 2: Apply for Substitute Certification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Step 3: Send transcripts to Missouri DESE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Step 4: Fingerprinting/Background Check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          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"/>
          <p:cNvSpPr txBox="1"/>
          <p:nvPr/>
        </p:nvSpPr>
        <p:spPr>
          <a:xfrm>
            <a:off x="182880" y="264160"/>
            <a:ext cx="7782600" cy="26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⮚"/>
            </a:pPr>
            <a:r>
              <a:rPr lang="en-US"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Transcript and Delivery Details </a:t>
            </a:r>
            <a:endParaRPr sz="2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■"/>
            </a:pPr>
            <a:r>
              <a:rPr lang="en-US"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Please look for </a:t>
            </a:r>
            <a:r>
              <a:rPr lang="en-US" sz="2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Missouri Department of Elementary and Secondary Education</a:t>
            </a:r>
            <a:endParaRPr sz="22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entury Gothic"/>
              <a:buChar char="⮚"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may use EFX-Electronic File Exchange on National Clearinghouse to send transcripts or you can choose to mail them to PO Box 480, Jefferson City, MO 65201(mailing them will take longer)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10"/>
          <p:cNvSpPr txBox="1"/>
          <p:nvPr/>
        </p:nvSpPr>
        <p:spPr>
          <a:xfrm>
            <a:off x="182874" y="4204850"/>
            <a:ext cx="90168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⮚"/>
            </a:pPr>
            <a:r>
              <a:rPr lang="en-US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the institution you have attended is not on NCH website, you will need to reach out to the institution and request your transcripts be sent to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Missouri Department of Elementary and Secondary Education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PO Box 480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Jefferson City, MO 65201-0480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1200" y="391944"/>
            <a:ext cx="3843765" cy="2261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98fb78ee5b_0_4"/>
          <p:cNvSpPr txBox="1"/>
          <p:nvPr/>
        </p:nvSpPr>
        <p:spPr>
          <a:xfrm>
            <a:off x="631875" y="488650"/>
            <a:ext cx="5149200" cy="8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None/>
            </a:pPr>
            <a:r>
              <a:rPr lang="en-US" sz="1750" b="1" i="0" u="none" strike="noStrike" cap="none">
                <a:solidFill>
                  <a:srgbClr val="444444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PART 3: FINGERPRINT/BACKGROUND CHECK</a:t>
            </a:r>
            <a:endParaRPr sz="2100" b="1" i="0" u="none" strike="noStrike" cap="none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98fb78ee5b_0_4"/>
          <p:cNvSpPr txBox="1"/>
          <p:nvPr/>
        </p:nvSpPr>
        <p:spPr>
          <a:xfrm>
            <a:off x="363075" y="943400"/>
            <a:ext cx="9801300" cy="30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47700" marR="0" lvl="0" indent="-3905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550"/>
              <a:buFont typeface="Arial"/>
              <a:buChar char="●"/>
            </a:pPr>
            <a:r>
              <a:rPr lang="en-US" sz="2550" b="1" i="0" u="none" strike="noStrike" cap="non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2550" b="1" i="0" u="none" strike="noStrike" cap="none">
                <a:solidFill>
                  <a:srgbClr val="02477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criminal fingerprint/background clearance </a:t>
            </a:r>
            <a:r>
              <a:rPr lang="en-US" sz="2550" b="1" i="0" u="none" strike="noStrike" cap="non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must be obtained before a certificate can be issued.</a:t>
            </a:r>
            <a:endParaRPr sz="2550" b="1" i="0" u="none" strike="noStrike" cap="none">
              <a:solidFill>
                <a:srgbClr val="44444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7700" marR="0" lvl="0" indent="-3905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550"/>
              <a:buFont typeface="Arial"/>
              <a:buChar char="●"/>
            </a:pPr>
            <a:r>
              <a:rPr lang="en-US" sz="2550" b="1">
                <a:solidFill>
                  <a:srgbClr val="444444"/>
                </a:solidFill>
              </a:rPr>
              <a:t>Please follow the steps to </a:t>
            </a:r>
            <a:r>
              <a:rPr lang="en-US" sz="2550" b="1" i="0" u="none" strike="noStrike" cap="non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Fingerprint/Background check here:</a:t>
            </a:r>
            <a:endParaRPr/>
          </a:p>
          <a:p>
            <a:pPr marL="257175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 b="1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https://dese.mo.gov/media/pdf/oeq-conductinvestigations-backgroundcheckprocedures</a:t>
            </a:r>
            <a:endParaRPr sz="2550" b="1">
              <a:solidFill>
                <a:schemeClr val="dk1"/>
              </a:solidFill>
            </a:endParaRPr>
          </a:p>
          <a:p>
            <a:pPr marL="257175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50" b="1">
              <a:solidFill>
                <a:srgbClr val="444444"/>
              </a:solidFill>
            </a:endParaRPr>
          </a:p>
          <a:p>
            <a:pPr marL="257175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550" b="1">
                <a:solidFill>
                  <a:srgbClr val="444444"/>
                </a:solidFill>
                <a:highlight>
                  <a:srgbClr val="FFFF00"/>
                </a:highlight>
              </a:rPr>
              <a:t>Please use the generic code of 2301unless you know a district that you are going to sub in, then call the district and ask for their 4 digit code. </a:t>
            </a:r>
            <a:endParaRPr sz="2550" b="1">
              <a:solidFill>
                <a:srgbClr val="444444"/>
              </a:solidFill>
              <a:highlight>
                <a:srgbClr val="FFFF00"/>
              </a:highlight>
            </a:endParaRPr>
          </a:p>
          <a:p>
            <a:pPr marL="257175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 b="1">
                <a:solidFill>
                  <a:srgbClr val="444444"/>
                </a:solidFill>
                <a:highlight>
                  <a:srgbClr val="FFFF00"/>
                </a:highlight>
              </a:rPr>
              <a:t> </a:t>
            </a:r>
            <a:endParaRPr sz="2550" b="1">
              <a:solidFill>
                <a:srgbClr val="444444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98fb78ee5b_0_14"/>
          <p:cNvSpPr txBox="1"/>
          <p:nvPr/>
        </p:nvSpPr>
        <p:spPr>
          <a:xfrm>
            <a:off x="506150" y="636100"/>
            <a:ext cx="9926700" cy="40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Check your DESE profile weekly for any updates to your substitute certification application.  </a:t>
            </a:r>
            <a:endParaRPr sz="32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latin typeface="Century Gothic"/>
                <a:ea typeface="Century Gothic"/>
                <a:cs typeface="Century Gothic"/>
                <a:sym typeface="Century Gothic"/>
              </a:rPr>
              <a:t>If you have questions please reach out to 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latin typeface="Century Gothic"/>
                <a:ea typeface="Century Gothic"/>
                <a:cs typeface="Century Gothic"/>
                <a:sym typeface="Century Gothic"/>
              </a:rPr>
              <a:t>vieselmeyer-j@mssu.edu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9621" y="498350"/>
            <a:ext cx="9322050" cy="543147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"/>
          <p:cNvSpPr txBox="1"/>
          <p:nvPr/>
        </p:nvSpPr>
        <p:spPr>
          <a:xfrm>
            <a:off x="195942" y="2828835"/>
            <a:ext cx="26325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1: dese.mo.gov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2: click on </a:t>
            </a: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DESE</a:t>
            </a:r>
            <a:r>
              <a:rPr lang="en-U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Applications </a:t>
            </a: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Sign-In(DAS)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9" name="Google Shape;149;p2"/>
          <p:cNvCxnSpPr/>
          <p:nvPr/>
        </p:nvCxnSpPr>
        <p:spPr>
          <a:xfrm>
            <a:off x="1843314" y="4368800"/>
            <a:ext cx="3468915" cy="841829"/>
          </a:xfrm>
          <a:prstGeom prst="straightConnector1">
            <a:avLst/>
          </a:prstGeom>
          <a:noFill/>
          <a:ln w="76200" cap="flat" cmpd="sng">
            <a:solidFill>
              <a:srgbClr val="FF0000">
                <a:alpha val="60000"/>
              </a:srgbClr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0" name="Google Shape;150;p2"/>
          <p:cNvSpPr txBox="1"/>
          <p:nvPr/>
        </p:nvSpPr>
        <p:spPr>
          <a:xfrm>
            <a:off x="195950" y="253850"/>
            <a:ext cx="2218500" cy="15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None/>
            </a:pPr>
            <a:r>
              <a:rPr lang="en-US" sz="1850" b="1" i="0" u="none" strike="noStrike" cap="none">
                <a:solidFill>
                  <a:srgbClr val="444444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PART 1: ONLINE SUBSTITUTE CERTIFICATE APPLICATION</a:t>
            </a:r>
            <a:endParaRPr sz="2200" b="1" i="0" u="none" strike="noStrike" cap="none">
              <a:solidFill>
                <a:srgbClr val="000000"/>
              </a:solidFill>
              <a:highlight>
                <a:srgbClr val="FFFF00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9306" y="395514"/>
            <a:ext cx="8955684" cy="606697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"/>
          <p:cNvSpPr txBox="1"/>
          <p:nvPr/>
        </p:nvSpPr>
        <p:spPr>
          <a:xfrm>
            <a:off x="420914" y="2610453"/>
            <a:ext cx="2017486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3: If you do not have a DESE profile created: click on the register button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(if you already have a DESE profile you will just login up above)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7" name="Google Shape;157;p3"/>
          <p:cNvCxnSpPr/>
          <p:nvPr/>
        </p:nvCxnSpPr>
        <p:spPr>
          <a:xfrm>
            <a:off x="2206171" y="3904343"/>
            <a:ext cx="4223658" cy="275771"/>
          </a:xfrm>
          <a:prstGeom prst="straightConnector1">
            <a:avLst/>
          </a:prstGeom>
          <a:noFill/>
          <a:ln w="76200" cap="flat" cmpd="sng">
            <a:solidFill>
              <a:srgbClr val="FF0000">
                <a:alpha val="60000"/>
              </a:srgbClr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5168" y="1053413"/>
            <a:ext cx="7719117" cy="4331387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4"/>
          <p:cNvSpPr txBox="1"/>
          <p:nvPr/>
        </p:nvSpPr>
        <p:spPr>
          <a:xfrm>
            <a:off x="478971" y="1053413"/>
            <a:ext cx="28302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4: Register for New Account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Fill in your information in the boxes provided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*word of caution: your </a:t>
            </a:r>
            <a:r>
              <a:rPr lang="en-US" sz="1800" b="1" i="0" u="sng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password must only contain letters and numbers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</a:t>
            </a:r>
            <a:r>
              <a:rPr lang="en-US" sz="1800" b="1" i="0" u="sng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please use personal email </a:t>
            </a:r>
            <a:endParaRPr sz="1400" b="1" i="0" u="sng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8245" y="2821259"/>
            <a:ext cx="7698211" cy="3260227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5"/>
          <p:cNvSpPr txBox="1"/>
          <p:nvPr/>
        </p:nvSpPr>
        <p:spPr>
          <a:xfrm>
            <a:off x="1741714" y="841829"/>
            <a:ext cx="875211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5: When you arrive at this page, you have successfully set up your new DESE profile account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on the DESE Login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0" name="Google Shape;170;p5"/>
          <p:cNvCxnSpPr/>
          <p:nvPr/>
        </p:nvCxnSpPr>
        <p:spPr>
          <a:xfrm>
            <a:off x="3701143" y="1765159"/>
            <a:ext cx="3483428" cy="2676212"/>
          </a:xfrm>
          <a:prstGeom prst="straightConnector1">
            <a:avLst/>
          </a:prstGeom>
          <a:noFill/>
          <a:ln w="76200" cap="flat" cmpd="sng">
            <a:solidFill>
              <a:srgbClr val="FF0000">
                <a:alpha val="60000"/>
              </a:srgbClr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6952" y="81547"/>
            <a:ext cx="8287657" cy="3540182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6"/>
          <p:cNvSpPr txBox="1"/>
          <p:nvPr/>
        </p:nvSpPr>
        <p:spPr>
          <a:xfrm>
            <a:off x="116114" y="1112974"/>
            <a:ext cx="2177143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6: You will now log in with your username and password you just created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7" name="Google Shape;177;p6"/>
          <p:cNvCxnSpPr>
            <a:stCxn id="176" idx="2"/>
          </p:cNvCxnSpPr>
          <p:nvPr/>
        </p:nvCxnSpPr>
        <p:spPr>
          <a:xfrm>
            <a:off x="1204685" y="2590302"/>
            <a:ext cx="2586600" cy="196500"/>
          </a:xfrm>
          <a:prstGeom prst="straightConnector1">
            <a:avLst/>
          </a:prstGeom>
          <a:noFill/>
          <a:ln w="76200" cap="flat" cmpd="sng">
            <a:solidFill>
              <a:srgbClr val="FF0000">
                <a:alpha val="60000"/>
              </a:srgbClr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178" name="Google Shape;17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58475" y="2475888"/>
            <a:ext cx="3172268" cy="4382112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6"/>
          <p:cNvSpPr txBox="1"/>
          <p:nvPr/>
        </p:nvSpPr>
        <p:spPr>
          <a:xfrm>
            <a:off x="3517228" y="4099870"/>
            <a:ext cx="2757714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 you click login, it will take you to this page and you will click on Educator Certification System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0" name="Google Shape;180;p6"/>
          <p:cNvCxnSpPr>
            <a:endCxn id="178" idx="1"/>
          </p:cNvCxnSpPr>
          <p:nvPr/>
        </p:nvCxnSpPr>
        <p:spPr>
          <a:xfrm rot="10800000" flipH="1">
            <a:off x="5936375" y="4666944"/>
            <a:ext cx="2822100" cy="685800"/>
          </a:xfrm>
          <a:prstGeom prst="straightConnector1">
            <a:avLst/>
          </a:prstGeom>
          <a:noFill/>
          <a:ln w="76200" cap="flat" cmpd="sng">
            <a:solidFill>
              <a:srgbClr val="FF0000">
                <a:alpha val="60000"/>
              </a:srgbClr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"/>
          <p:cNvSpPr txBox="1"/>
          <p:nvPr/>
        </p:nvSpPr>
        <p:spPr>
          <a:xfrm>
            <a:off x="304800" y="2228671"/>
            <a:ext cx="3265800" cy="3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7:  Your information should show up here, if not click on profile and fill it 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Now you are ready to apply for your substitute certification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 Applications: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on the </a:t>
            </a:r>
            <a:r>
              <a:rPr lang="en-US" sz="25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-US" sz="2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ubstitute Cert</a:t>
            </a:r>
            <a:endParaRPr sz="2100" b="1" i="0" u="none" strike="noStrike" cap="none">
              <a:solidFill>
                <a:srgbClr val="000000"/>
              </a:solidFill>
            </a:endParaRPr>
          </a:p>
        </p:txBody>
      </p:sp>
      <p:pic>
        <p:nvPicPr>
          <p:cNvPr id="186" name="Google Shape;18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62285" y="121692"/>
            <a:ext cx="6419284" cy="66146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7" name="Google Shape;187;p7"/>
          <p:cNvCxnSpPr/>
          <p:nvPr/>
        </p:nvCxnSpPr>
        <p:spPr>
          <a:xfrm rot="10800000" flipH="1">
            <a:off x="3396342" y="2436943"/>
            <a:ext cx="1923300" cy="1873800"/>
          </a:xfrm>
          <a:prstGeom prst="straightConnector1">
            <a:avLst/>
          </a:prstGeom>
          <a:noFill/>
          <a:ln w="76200" cap="flat" cmpd="sng">
            <a:solidFill>
              <a:srgbClr val="FF0000">
                <a:alpha val="60000"/>
              </a:srgbClr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2202" y="435428"/>
            <a:ext cx="6980664" cy="551542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8"/>
          <p:cNvSpPr txBox="1"/>
          <p:nvPr/>
        </p:nvSpPr>
        <p:spPr>
          <a:xfrm>
            <a:off x="464457" y="2768154"/>
            <a:ext cx="37446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8:  Answer the following questions</a:t>
            </a: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9: Pay for your substitute certification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94" name="Google Shape;194;p8"/>
          <p:cNvCxnSpPr/>
          <p:nvPr/>
        </p:nvCxnSpPr>
        <p:spPr>
          <a:xfrm rot="10800000" flipH="1">
            <a:off x="4924300" y="1382825"/>
            <a:ext cx="24600" cy="4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5" name="Google Shape;195;p8"/>
          <p:cNvCxnSpPr/>
          <p:nvPr/>
        </p:nvCxnSpPr>
        <p:spPr>
          <a:xfrm rot="10800000" flipH="1">
            <a:off x="3762750" y="1333075"/>
            <a:ext cx="1235700" cy="159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6" name="Google Shape;196;p8"/>
          <p:cNvCxnSpPr/>
          <p:nvPr/>
        </p:nvCxnSpPr>
        <p:spPr>
          <a:xfrm rot="10800000" flipH="1">
            <a:off x="3729800" y="2115875"/>
            <a:ext cx="1252200" cy="84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7" name="Google Shape;197;p8"/>
          <p:cNvCxnSpPr/>
          <p:nvPr/>
        </p:nvCxnSpPr>
        <p:spPr>
          <a:xfrm rot="10800000" flipH="1">
            <a:off x="3771000" y="2799550"/>
            <a:ext cx="1112100" cy="18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8" name="Google Shape;198;p8"/>
          <p:cNvCxnSpPr/>
          <p:nvPr/>
        </p:nvCxnSpPr>
        <p:spPr>
          <a:xfrm>
            <a:off x="3771000" y="2997225"/>
            <a:ext cx="1211100" cy="42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9" name="Google Shape;199;p8"/>
          <p:cNvCxnSpPr/>
          <p:nvPr/>
        </p:nvCxnSpPr>
        <p:spPr>
          <a:xfrm>
            <a:off x="1999875" y="4941350"/>
            <a:ext cx="2899800" cy="774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"/>
          <p:cNvSpPr txBox="1"/>
          <p:nvPr/>
        </p:nvSpPr>
        <p:spPr>
          <a:xfrm>
            <a:off x="63025" y="1420863"/>
            <a:ext cx="72111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9: Send transcripts from MSSU(at least 36 hours) to Missouri Department of Elementary and Secondary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⮚"/>
            </a:pPr>
            <a:r>
              <a:rPr lang="en-U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Order your official transcript National Student Clearinghouse at: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⮚"/>
            </a:pPr>
            <a:r>
              <a:rPr lang="en-US" sz="1800" b="0" i="0" u="sng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https://tsorder.studentclearinghouse.org/school/select</a:t>
            </a: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6442" y="1171549"/>
            <a:ext cx="4566873" cy="2178246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9"/>
          <p:cNvSpPr txBox="1"/>
          <p:nvPr/>
        </p:nvSpPr>
        <p:spPr>
          <a:xfrm>
            <a:off x="-7" y="4191654"/>
            <a:ext cx="8839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⮚"/>
            </a:pPr>
            <a:r>
              <a:rPr lang="en-U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Enter Personal Information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90826" y="3788229"/>
            <a:ext cx="4812489" cy="285616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9"/>
          <p:cNvSpPr txBox="1"/>
          <p:nvPr/>
        </p:nvSpPr>
        <p:spPr>
          <a:xfrm>
            <a:off x="363950" y="160200"/>
            <a:ext cx="70725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None/>
            </a:pPr>
            <a:r>
              <a:rPr lang="en-US" sz="1850" b="1" i="0" u="none" strike="noStrike" cap="none">
                <a:solidFill>
                  <a:srgbClr val="444444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PART 2: REQUIRED SUPPORTING DOCUMENTATION (SENDING TRANSCRIPTS)</a:t>
            </a:r>
            <a:endParaRPr sz="2200" b="1" i="0" u="none" strike="noStrike" cap="none">
              <a:solidFill>
                <a:srgbClr val="000000"/>
              </a:solidFill>
              <a:highlight>
                <a:srgbClr val="FFFF00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Green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517</Words>
  <Application>Microsoft Office PowerPoint</Application>
  <PresentationFormat>Widescreen</PresentationFormat>
  <Paragraphs>70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Noto Sans Symbols</vt:lpstr>
      <vt:lpstr>Century Gothic</vt:lpstr>
      <vt:lpstr>Slice</vt:lpstr>
      <vt:lpstr>STEPS TO SUBSTITUTE CERTIFICATION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STEPS TO SUBSTITUTE CERTIFICATION </dc:title>
  <dc:creator>Vieselmeyer, Jenifer</dc:creator>
  <cp:lastModifiedBy>Vieselmeyer, Jenifer</cp:lastModifiedBy>
  <cp:revision>1</cp:revision>
  <dcterms:created xsi:type="dcterms:W3CDTF">2020-08-18T20:12:16Z</dcterms:created>
  <dcterms:modified xsi:type="dcterms:W3CDTF">2023-01-19T15:03:46Z</dcterms:modified>
</cp:coreProperties>
</file>