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6" r:id="rId8"/>
    <p:sldId id="274" r:id="rId9"/>
    <p:sldId id="278" r:id="rId10"/>
    <p:sldId id="267" r:id="rId11"/>
    <p:sldId id="268" r:id="rId12"/>
    <p:sldId id="269" r:id="rId13"/>
    <p:sldId id="282" r:id="rId14"/>
    <p:sldId id="270" r:id="rId15"/>
    <p:sldId id="283" r:id="rId16"/>
    <p:sldId id="271" r:id="rId17"/>
    <p:sldId id="272" r:id="rId18"/>
    <p:sldId id="284" r:id="rId19"/>
    <p:sldId id="286"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018EB-A9AF-4903-9528-F766B952B67E}" type="datetimeFigureOut">
              <a:rPr lang="en-US" smtClean="0"/>
              <a:pPr/>
              <a:t>3/17/2011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2E98FB-B4F2-4C89-B025-E4A5D3725602}" type="slidenum">
              <a:rPr lang="en-US" smtClean="0"/>
              <a:pPr/>
              <a:t>‹#›</a:t>
            </a:fld>
            <a:endParaRPr lang="en-US" dirty="0"/>
          </a:p>
        </p:txBody>
      </p:sp>
    </p:spTree>
    <p:extLst>
      <p:ext uri="{BB962C8B-B14F-4D97-AF65-F5344CB8AC3E}">
        <p14:creationId xmlns:p14="http://schemas.microsoft.com/office/powerpoint/2010/main" xmlns="" val="10667302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018EB-A9AF-4903-9528-F766B952B67E}" type="datetimeFigureOut">
              <a:rPr lang="en-US" smtClean="0"/>
              <a:pPr/>
              <a:t>3/17/2011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2E98FB-B4F2-4C89-B025-E4A5D3725602}" type="slidenum">
              <a:rPr lang="en-US" smtClean="0"/>
              <a:pPr/>
              <a:t>‹#›</a:t>
            </a:fld>
            <a:endParaRPr lang="en-US" dirty="0"/>
          </a:p>
        </p:txBody>
      </p:sp>
    </p:spTree>
    <p:extLst>
      <p:ext uri="{BB962C8B-B14F-4D97-AF65-F5344CB8AC3E}">
        <p14:creationId xmlns:p14="http://schemas.microsoft.com/office/powerpoint/2010/main" xmlns="" val="34022300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018EB-A9AF-4903-9528-F766B952B67E}" type="datetimeFigureOut">
              <a:rPr lang="en-US" smtClean="0"/>
              <a:pPr/>
              <a:t>3/17/2011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2E98FB-B4F2-4C89-B025-E4A5D3725602}" type="slidenum">
              <a:rPr lang="en-US" smtClean="0"/>
              <a:pPr/>
              <a:t>‹#›</a:t>
            </a:fld>
            <a:endParaRPr lang="en-US" dirty="0"/>
          </a:p>
        </p:txBody>
      </p:sp>
    </p:spTree>
    <p:extLst>
      <p:ext uri="{BB962C8B-B14F-4D97-AF65-F5344CB8AC3E}">
        <p14:creationId xmlns:p14="http://schemas.microsoft.com/office/powerpoint/2010/main" xmlns="" val="14162896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018EB-A9AF-4903-9528-F766B952B67E}" type="datetimeFigureOut">
              <a:rPr lang="en-US" smtClean="0"/>
              <a:pPr/>
              <a:t>3/17/2011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2E98FB-B4F2-4C89-B025-E4A5D3725602}" type="slidenum">
              <a:rPr lang="en-US" smtClean="0"/>
              <a:pPr/>
              <a:t>‹#›</a:t>
            </a:fld>
            <a:endParaRPr lang="en-US" dirty="0"/>
          </a:p>
        </p:txBody>
      </p:sp>
    </p:spTree>
    <p:extLst>
      <p:ext uri="{BB962C8B-B14F-4D97-AF65-F5344CB8AC3E}">
        <p14:creationId xmlns:p14="http://schemas.microsoft.com/office/powerpoint/2010/main" xmlns="" val="37517854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018EB-A9AF-4903-9528-F766B952B67E}" type="datetimeFigureOut">
              <a:rPr lang="en-US" smtClean="0"/>
              <a:pPr/>
              <a:t>3/17/2011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2E98FB-B4F2-4C89-B025-E4A5D3725602}" type="slidenum">
              <a:rPr lang="en-US" smtClean="0"/>
              <a:pPr/>
              <a:t>‹#›</a:t>
            </a:fld>
            <a:endParaRPr lang="en-US" dirty="0"/>
          </a:p>
        </p:txBody>
      </p:sp>
    </p:spTree>
    <p:extLst>
      <p:ext uri="{BB962C8B-B14F-4D97-AF65-F5344CB8AC3E}">
        <p14:creationId xmlns:p14="http://schemas.microsoft.com/office/powerpoint/2010/main" xmlns="" val="22251347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018EB-A9AF-4903-9528-F766B952B67E}" type="datetimeFigureOut">
              <a:rPr lang="en-US" smtClean="0"/>
              <a:pPr/>
              <a:t>3/17/2011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2E98FB-B4F2-4C89-B025-E4A5D3725602}" type="slidenum">
              <a:rPr lang="en-US" smtClean="0"/>
              <a:pPr/>
              <a:t>‹#›</a:t>
            </a:fld>
            <a:endParaRPr lang="en-US" dirty="0"/>
          </a:p>
        </p:txBody>
      </p:sp>
    </p:spTree>
    <p:extLst>
      <p:ext uri="{BB962C8B-B14F-4D97-AF65-F5344CB8AC3E}">
        <p14:creationId xmlns:p14="http://schemas.microsoft.com/office/powerpoint/2010/main" xmlns="" val="34724765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E018EB-A9AF-4903-9528-F766B952B67E}" type="datetimeFigureOut">
              <a:rPr lang="en-US" smtClean="0"/>
              <a:pPr/>
              <a:t>3/17/2011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2E98FB-B4F2-4C89-B025-E4A5D3725602}" type="slidenum">
              <a:rPr lang="en-US" smtClean="0"/>
              <a:pPr/>
              <a:t>‹#›</a:t>
            </a:fld>
            <a:endParaRPr lang="en-US" dirty="0"/>
          </a:p>
        </p:txBody>
      </p:sp>
    </p:spTree>
    <p:extLst>
      <p:ext uri="{BB962C8B-B14F-4D97-AF65-F5344CB8AC3E}">
        <p14:creationId xmlns:p14="http://schemas.microsoft.com/office/powerpoint/2010/main" xmlns="" val="17654957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018EB-A9AF-4903-9528-F766B952B67E}" type="datetimeFigureOut">
              <a:rPr lang="en-US" smtClean="0"/>
              <a:pPr/>
              <a:t>3/17/2011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2E98FB-B4F2-4C89-B025-E4A5D3725602}" type="slidenum">
              <a:rPr lang="en-US" smtClean="0"/>
              <a:pPr/>
              <a:t>‹#›</a:t>
            </a:fld>
            <a:endParaRPr lang="en-US" dirty="0"/>
          </a:p>
        </p:txBody>
      </p:sp>
    </p:spTree>
    <p:extLst>
      <p:ext uri="{BB962C8B-B14F-4D97-AF65-F5344CB8AC3E}">
        <p14:creationId xmlns:p14="http://schemas.microsoft.com/office/powerpoint/2010/main" xmlns="" val="11196922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018EB-A9AF-4903-9528-F766B952B67E}" type="datetimeFigureOut">
              <a:rPr lang="en-US" smtClean="0"/>
              <a:pPr/>
              <a:t>3/17/2011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2E98FB-B4F2-4C89-B025-E4A5D3725602}" type="slidenum">
              <a:rPr lang="en-US" smtClean="0"/>
              <a:pPr/>
              <a:t>‹#›</a:t>
            </a:fld>
            <a:endParaRPr lang="en-US" dirty="0"/>
          </a:p>
        </p:txBody>
      </p:sp>
    </p:spTree>
    <p:extLst>
      <p:ext uri="{BB962C8B-B14F-4D97-AF65-F5344CB8AC3E}">
        <p14:creationId xmlns:p14="http://schemas.microsoft.com/office/powerpoint/2010/main" xmlns="" val="1660649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018EB-A9AF-4903-9528-F766B952B67E}" type="datetimeFigureOut">
              <a:rPr lang="en-US" smtClean="0"/>
              <a:pPr/>
              <a:t>3/17/2011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2E98FB-B4F2-4C89-B025-E4A5D3725602}" type="slidenum">
              <a:rPr lang="en-US" smtClean="0"/>
              <a:pPr/>
              <a:t>‹#›</a:t>
            </a:fld>
            <a:endParaRPr lang="en-US" dirty="0"/>
          </a:p>
        </p:txBody>
      </p:sp>
    </p:spTree>
    <p:extLst>
      <p:ext uri="{BB962C8B-B14F-4D97-AF65-F5344CB8AC3E}">
        <p14:creationId xmlns:p14="http://schemas.microsoft.com/office/powerpoint/2010/main" xmlns="" val="31398985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018EB-A9AF-4903-9528-F766B952B67E}" type="datetimeFigureOut">
              <a:rPr lang="en-US" smtClean="0"/>
              <a:pPr/>
              <a:t>3/17/2011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2E98FB-B4F2-4C89-B025-E4A5D3725602}" type="slidenum">
              <a:rPr lang="en-US" smtClean="0"/>
              <a:pPr/>
              <a:t>‹#›</a:t>
            </a:fld>
            <a:endParaRPr lang="en-US" dirty="0"/>
          </a:p>
        </p:txBody>
      </p:sp>
    </p:spTree>
    <p:extLst>
      <p:ext uri="{BB962C8B-B14F-4D97-AF65-F5344CB8AC3E}">
        <p14:creationId xmlns:p14="http://schemas.microsoft.com/office/powerpoint/2010/main" xmlns="" val="5743262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018EB-A9AF-4903-9528-F766B952B67E}" type="datetimeFigureOut">
              <a:rPr lang="en-US" smtClean="0"/>
              <a:pPr/>
              <a:t>3/17/2011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E98FB-B4F2-4C89-B025-E4A5D3725602}" type="slidenum">
              <a:rPr lang="en-US" smtClean="0"/>
              <a:pPr/>
              <a:t>‹#›</a:t>
            </a:fld>
            <a:endParaRPr lang="en-US" dirty="0"/>
          </a:p>
        </p:txBody>
      </p:sp>
    </p:spTree>
    <p:extLst>
      <p:ext uri="{BB962C8B-B14F-4D97-AF65-F5344CB8AC3E}">
        <p14:creationId xmlns:p14="http://schemas.microsoft.com/office/powerpoint/2010/main" xmlns="" val="3381808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2533651"/>
          </a:xfrm>
          <a:effectLst>
            <a:outerShdw blurRad="114300" dist="114300" dir="2700000" algn="tl" rotWithShape="0">
              <a:schemeClr val="tx1"/>
            </a:outerShdw>
          </a:effectLst>
        </p:spPr>
        <p:txBody>
          <a:bodyPr>
            <a:normAutofit fontScale="90000"/>
          </a:bodyPr>
          <a:lstStyle/>
          <a:p>
            <a:r>
              <a:rPr lang="en-US" sz="6600" b="1" dirty="0">
                <a:solidFill>
                  <a:schemeClr val="bg1"/>
                </a:solidFill>
              </a:rPr>
              <a:t>2010 </a:t>
            </a:r>
            <a:r>
              <a:rPr lang="en-US" sz="6600" b="1" dirty="0" smtClean="0">
                <a:solidFill>
                  <a:schemeClr val="bg1"/>
                </a:solidFill>
              </a:rPr>
              <a:t/>
            </a:r>
            <a:br>
              <a:rPr lang="en-US" sz="6600" b="1" dirty="0" smtClean="0">
                <a:solidFill>
                  <a:schemeClr val="bg1"/>
                </a:solidFill>
              </a:rPr>
            </a:br>
            <a:r>
              <a:rPr lang="en-US" sz="6600" b="1" dirty="0" smtClean="0">
                <a:solidFill>
                  <a:schemeClr val="bg1"/>
                </a:solidFill>
              </a:rPr>
              <a:t>Accomplishments </a:t>
            </a:r>
            <a:r>
              <a:rPr lang="en-US" sz="6600" b="1" dirty="0">
                <a:solidFill>
                  <a:schemeClr val="bg1"/>
                </a:solidFill>
              </a:rPr>
              <a:t>and Vision</a:t>
            </a:r>
          </a:p>
        </p:txBody>
      </p:sp>
      <p:sp>
        <p:nvSpPr>
          <p:cNvPr id="3" name="Subtitle 2"/>
          <p:cNvSpPr>
            <a:spLocks noGrp="1"/>
          </p:cNvSpPr>
          <p:nvPr>
            <p:ph type="subTitle" idx="1"/>
          </p:nvPr>
        </p:nvSpPr>
        <p:spPr/>
        <p:txBody>
          <a:bodyPr/>
          <a:lstStyle/>
          <a:p>
            <a:r>
              <a:rPr lang="en-US" b="1" dirty="0" smtClean="0">
                <a:solidFill>
                  <a:schemeClr val="tx1"/>
                </a:solidFill>
                <a:latin typeface="+mj-lt"/>
              </a:rPr>
              <a:t>March 2011</a:t>
            </a:r>
          </a:p>
          <a:p>
            <a:r>
              <a:rPr lang="en-US" b="1" dirty="0" smtClean="0">
                <a:solidFill>
                  <a:schemeClr val="tx1"/>
                </a:solidFill>
                <a:latin typeface="+mj-lt"/>
              </a:rPr>
              <a:t>Board Retreat</a:t>
            </a:r>
            <a:endParaRPr lang="en-US" b="1" dirty="0">
              <a:solidFill>
                <a:schemeClr val="tx1"/>
              </a:solidFill>
              <a:latin typeface="+mj-lt"/>
            </a:endParaRPr>
          </a:p>
        </p:txBody>
      </p:sp>
    </p:spTree>
    <p:extLst>
      <p:ext uri="{BB962C8B-B14F-4D97-AF65-F5344CB8AC3E}">
        <p14:creationId xmlns:p14="http://schemas.microsoft.com/office/powerpoint/2010/main" xmlns="" val="42344566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686800" cy="1143000"/>
          </a:xfrm>
        </p:spPr>
        <p:txBody>
          <a:bodyPr>
            <a:noAutofit/>
          </a:bodyPr>
          <a:lstStyle/>
          <a:p>
            <a:r>
              <a:rPr lang="en-US" b="1" dirty="0" smtClean="0"/>
              <a:t>Vision</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sz="2800" b="1" dirty="0" smtClean="0"/>
              <a:t>As we move forward, my vision is for Southern to be distinguished as a student-centered institution.  To achieve that vision, I will pursue the following:</a:t>
            </a:r>
          </a:p>
          <a:p>
            <a:pPr marL="0" indent="0">
              <a:buNone/>
            </a:pPr>
            <a:endParaRPr lang="en-US" sz="1400" b="1" dirty="0"/>
          </a:p>
          <a:p>
            <a:r>
              <a:rPr lang="en-US" sz="2600" b="1" dirty="0" smtClean="0"/>
              <a:t>Invest in training that stresses “students first.”  Deans, department chairs, and directors will lead the effort to promote “students first” with the goal that all employees at Southern will put “students first.”</a:t>
            </a:r>
          </a:p>
          <a:p>
            <a:endParaRPr lang="en-US" sz="1200" b="1" dirty="0" smtClean="0"/>
          </a:p>
          <a:p>
            <a:pPr lvl="1"/>
            <a:r>
              <a:rPr lang="en-US" sz="2600" b="1" dirty="0" smtClean="0"/>
              <a:t>Such investment will include bringing speakers to campus for workshops and sending leaders to conferences.  </a:t>
            </a:r>
          </a:p>
        </p:txBody>
      </p:sp>
    </p:spTree>
    <p:extLst>
      <p:ext uri="{BB962C8B-B14F-4D97-AF65-F5344CB8AC3E}">
        <p14:creationId xmlns:p14="http://schemas.microsoft.com/office/powerpoint/2010/main" xmlns="" val="40957695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686800" cy="1143000"/>
          </a:xfrm>
        </p:spPr>
        <p:txBody>
          <a:bodyPr>
            <a:noAutofit/>
          </a:bodyPr>
          <a:lstStyle/>
          <a:p>
            <a:r>
              <a:rPr lang="en-US" b="1" dirty="0" smtClean="0"/>
              <a:t>Vision</a:t>
            </a:r>
            <a:endParaRPr lang="en-US" b="1" dirty="0"/>
          </a:p>
        </p:txBody>
      </p:sp>
      <p:sp>
        <p:nvSpPr>
          <p:cNvPr id="3" name="Content Placeholder 2"/>
          <p:cNvSpPr>
            <a:spLocks noGrp="1"/>
          </p:cNvSpPr>
          <p:nvPr>
            <p:ph idx="1"/>
          </p:nvPr>
        </p:nvSpPr>
        <p:spPr/>
        <p:txBody>
          <a:bodyPr>
            <a:normAutofit/>
          </a:bodyPr>
          <a:lstStyle/>
          <a:p>
            <a:r>
              <a:rPr lang="en-US" sz="2500" b="1" dirty="0" smtClean="0"/>
              <a:t>Continue to support our outstanding theme semester program.  This unique effort is vital to promoting internationalization on campus.  The next four theme semesters are: Egypt, Thailand, Italy and Turkey. </a:t>
            </a:r>
          </a:p>
          <a:p>
            <a:endParaRPr lang="en-US" sz="1400" b="1" dirty="0"/>
          </a:p>
          <a:p>
            <a:r>
              <a:rPr lang="en-US" sz="2500" b="1" dirty="0" smtClean="0"/>
              <a:t>Seek a tuition waiver to ensure that Southern has the financial resources necessary to operate successfully.</a:t>
            </a:r>
          </a:p>
          <a:p>
            <a:endParaRPr lang="en-US" sz="1200" b="1" dirty="0" smtClean="0"/>
          </a:p>
          <a:p>
            <a:pPr lvl="1"/>
            <a:r>
              <a:rPr lang="en-US" sz="2500" b="1" dirty="0" smtClean="0"/>
              <a:t>We have legislative support for an increase.</a:t>
            </a:r>
          </a:p>
          <a:p>
            <a:pPr lvl="1"/>
            <a:r>
              <a:rPr lang="en-US" sz="2500" b="1" dirty="0" smtClean="0"/>
              <a:t>We have excellent justifications for asking for an increase.</a:t>
            </a:r>
          </a:p>
        </p:txBody>
      </p:sp>
    </p:spTree>
    <p:extLst>
      <p:ext uri="{BB962C8B-B14F-4D97-AF65-F5344CB8AC3E}">
        <p14:creationId xmlns:p14="http://schemas.microsoft.com/office/powerpoint/2010/main" xmlns="" val="37381010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686800" cy="1143000"/>
          </a:xfrm>
        </p:spPr>
        <p:txBody>
          <a:bodyPr>
            <a:noAutofit/>
          </a:bodyPr>
          <a:lstStyle/>
          <a:p>
            <a:r>
              <a:rPr lang="en-US" b="1" dirty="0" smtClean="0"/>
              <a:t>Vision</a:t>
            </a:r>
            <a:endParaRPr lang="en-US" b="1" dirty="0"/>
          </a:p>
        </p:txBody>
      </p:sp>
      <p:sp>
        <p:nvSpPr>
          <p:cNvPr id="3" name="Content Placeholder 2"/>
          <p:cNvSpPr>
            <a:spLocks noGrp="1"/>
          </p:cNvSpPr>
          <p:nvPr>
            <p:ph idx="1"/>
          </p:nvPr>
        </p:nvSpPr>
        <p:spPr/>
        <p:txBody>
          <a:bodyPr>
            <a:normAutofit/>
          </a:bodyPr>
          <a:lstStyle/>
          <a:p>
            <a:r>
              <a:rPr lang="en-US" sz="2600" b="1" dirty="0" smtClean="0"/>
              <a:t>Establish a Dean of Enrollment Management to ensure that we can coordinate the recruitment and retention of students.</a:t>
            </a:r>
          </a:p>
          <a:p>
            <a:endParaRPr lang="en-US" sz="1200" b="1" dirty="0"/>
          </a:p>
          <a:p>
            <a:pPr lvl="1"/>
            <a:r>
              <a:rPr lang="en-US" sz="2700" b="1" dirty="0" smtClean="0"/>
              <a:t>Current six year graduation rate is 32.7%.</a:t>
            </a:r>
          </a:p>
          <a:p>
            <a:pPr lvl="1"/>
            <a:r>
              <a:rPr lang="en-US" sz="2700" b="1" dirty="0" smtClean="0"/>
              <a:t>Challenges/opportunities will be unique to Missouri Southern and SW Missouri. </a:t>
            </a:r>
          </a:p>
          <a:p>
            <a:pPr lvl="1"/>
            <a:r>
              <a:rPr lang="en-US" sz="2700" b="1" dirty="0" smtClean="0"/>
              <a:t>Such a position is common on most campuses.</a:t>
            </a:r>
          </a:p>
          <a:p>
            <a:pPr lvl="1"/>
            <a:r>
              <a:rPr lang="en-US" sz="2700" b="1" dirty="0" smtClean="0"/>
              <a:t>Student success requires coordination of our enrollment management efforts.</a:t>
            </a:r>
          </a:p>
          <a:p>
            <a:endParaRPr lang="en-US" sz="1400" b="1" dirty="0" smtClean="0"/>
          </a:p>
        </p:txBody>
      </p:sp>
    </p:spTree>
    <p:extLst>
      <p:ext uri="{BB962C8B-B14F-4D97-AF65-F5344CB8AC3E}">
        <p14:creationId xmlns:p14="http://schemas.microsoft.com/office/powerpoint/2010/main" xmlns="" val="38669869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686800" cy="1143000"/>
          </a:xfrm>
        </p:spPr>
        <p:txBody>
          <a:bodyPr>
            <a:noAutofit/>
          </a:bodyPr>
          <a:lstStyle/>
          <a:p>
            <a:r>
              <a:rPr lang="en-US" b="1" dirty="0" smtClean="0"/>
              <a:t>Vision</a:t>
            </a:r>
            <a:endParaRPr lang="en-US" b="1" dirty="0"/>
          </a:p>
        </p:txBody>
      </p:sp>
      <p:sp>
        <p:nvSpPr>
          <p:cNvPr id="3" name="Content Placeholder 2"/>
          <p:cNvSpPr>
            <a:spLocks noGrp="1"/>
          </p:cNvSpPr>
          <p:nvPr>
            <p:ph idx="1"/>
          </p:nvPr>
        </p:nvSpPr>
        <p:spPr/>
        <p:txBody>
          <a:bodyPr>
            <a:normAutofit/>
          </a:bodyPr>
          <a:lstStyle/>
          <a:p>
            <a:pPr lvl="0"/>
            <a:r>
              <a:rPr lang="en-US" b="1" dirty="0">
                <a:solidFill>
                  <a:prstClr val="black"/>
                </a:solidFill>
              </a:rPr>
              <a:t>Raise sufficient money to ensure that we reach our goal of constructing a new baseball complex and an end-zone facility.  </a:t>
            </a:r>
            <a:endParaRPr lang="en-US" sz="2800" b="1" dirty="0">
              <a:solidFill>
                <a:prstClr val="black"/>
              </a:solidFill>
            </a:endParaRPr>
          </a:p>
        </p:txBody>
      </p:sp>
      <p:pic>
        <p:nvPicPr>
          <p:cNvPr id="6" name="Picture 5" descr="_Aerial View Looking SE.jpg"/>
          <p:cNvPicPr>
            <a:picLocks noChangeAspect="1"/>
          </p:cNvPicPr>
          <p:nvPr/>
        </p:nvPicPr>
        <p:blipFill>
          <a:blip r:embed="rId3" cstate="print"/>
          <a:stretch>
            <a:fillRect/>
          </a:stretch>
        </p:blipFill>
        <p:spPr>
          <a:xfrm>
            <a:off x="1828800" y="3352792"/>
            <a:ext cx="5486400" cy="2608298"/>
          </a:xfrm>
          <a:prstGeom prst="rect">
            <a:avLst/>
          </a:prstGeom>
        </p:spPr>
      </p:pic>
    </p:spTree>
    <p:extLst>
      <p:ext uri="{BB962C8B-B14F-4D97-AF65-F5344CB8AC3E}">
        <p14:creationId xmlns:p14="http://schemas.microsoft.com/office/powerpoint/2010/main" xmlns="" val="693005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686800" cy="1143000"/>
          </a:xfrm>
        </p:spPr>
        <p:txBody>
          <a:bodyPr>
            <a:noAutofit/>
          </a:bodyPr>
          <a:lstStyle/>
          <a:p>
            <a:r>
              <a:rPr lang="en-US" b="1" dirty="0" smtClean="0"/>
              <a:t>Vision</a:t>
            </a:r>
            <a:endParaRPr lang="en-US" b="1" dirty="0"/>
          </a:p>
        </p:txBody>
      </p:sp>
      <p:sp>
        <p:nvSpPr>
          <p:cNvPr id="3" name="Content Placeholder 2"/>
          <p:cNvSpPr>
            <a:spLocks noGrp="1"/>
          </p:cNvSpPr>
          <p:nvPr>
            <p:ph idx="1"/>
          </p:nvPr>
        </p:nvSpPr>
        <p:spPr/>
        <p:txBody>
          <a:bodyPr>
            <a:normAutofit/>
          </a:bodyPr>
          <a:lstStyle/>
          <a:p>
            <a:r>
              <a:rPr lang="en-US" sz="2800" b="1" dirty="0" smtClean="0"/>
              <a:t>Promote and support the establishment of a medical school at Southern.</a:t>
            </a:r>
          </a:p>
          <a:p>
            <a:endParaRPr lang="en-US" sz="1300" b="1" dirty="0"/>
          </a:p>
          <a:p>
            <a:pPr lvl="1"/>
            <a:r>
              <a:rPr lang="en-US" b="1" dirty="0" smtClean="0"/>
              <a:t>The 501(c)3 that was established continues to express high interest in a medical school.</a:t>
            </a:r>
          </a:p>
          <a:p>
            <a:pPr lvl="1"/>
            <a:r>
              <a:rPr lang="en-US" b="1" dirty="0" smtClean="0"/>
              <a:t>We are exploring partners at this point.</a:t>
            </a:r>
          </a:p>
          <a:p>
            <a:pPr lvl="1"/>
            <a:endParaRPr lang="en-US" sz="1600" b="1" dirty="0" smtClean="0"/>
          </a:p>
        </p:txBody>
      </p:sp>
      <p:pic>
        <p:nvPicPr>
          <p:cNvPr id="5" name="Picture 4" descr="schoolfeature1.jpg"/>
          <p:cNvPicPr>
            <a:picLocks noChangeAspect="1"/>
          </p:cNvPicPr>
          <p:nvPr/>
        </p:nvPicPr>
        <p:blipFill>
          <a:blip r:embed="rId3" cstate="print"/>
          <a:stretch>
            <a:fillRect/>
          </a:stretch>
        </p:blipFill>
        <p:spPr>
          <a:xfrm>
            <a:off x="1772816" y="4593408"/>
            <a:ext cx="5598368" cy="1826102"/>
          </a:xfrm>
          <a:prstGeom prst="rect">
            <a:avLst/>
          </a:prstGeom>
        </p:spPr>
      </p:pic>
    </p:spTree>
    <p:extLst>
      <p:ext uri="{BB962C8B-B14F-4D97-AF65-F5344CB8AC3E}">
        <p14:creationId xmlns:p14="http://schemas.microsoft.com/office/powerpoint/2010/main" xmlns="" val="9256909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686800" cy="1143000"/>
          </a:xfrm>
        </p:spPr>
        <p:txBody>
          <a:bodyPr>
            <a:noAutofit/>
          </a:bodyPr>
          <a:lstStyle/>
          <a:p>
            <a:r>
              <a:rPr lang="en-US" b="1" dirty="0" smtClean="0"/>
              <a:t>Vision</a:t>
            </a:r>
            <a:endParaRPr lang="en-US" b="1" dirty="0"/>
          </a:p>
        </p:txBody>
      </p:sp>
      <p:sp>
        <p:nvSpPr>
          <p:cNvPr id="3" name="Content Placeholder 2"/>
          <p:cNvSpPr>
            <a:spLocks noGrp="1"/>
          </p:cNvSpPr>
          <p:nvPr>
            <p:ph idx="1"/>
          </p:nvPr>
        </p:nvSpPr>
        <p:spPr/>
        <p:txBody>
          <a:bodyPr>
            <a:normAutofit/>
          </a:bodyPr>
          <a:lstStyle/>
          <a:p>
            <a:pPr lvl="0"/>
            <a:r>
              <a:rPr lang="en-US" sz="2800" b="1" dirty="0">
                <a:solidFill>
                  <a:prstClr val="black"/>
                </a:solidFill>
              </a:rPr>
              <a:t>Complete </a:t>
            </a:r>
            <a:r>
              <a:rPr lang="en-US" sz="2800" b="1" dirty="0" smtClean="0">
                <a:solidFill>
                  <a:prstClr val="black"/>
                </a:solidFill>
              </a:rPr>
              <a:t>the HLC </a:t>
            </a:r>
            <a:r>
              <a:rPr lang="en-US" sz="2800" b="1" dirty="0">
                <a:solidFill>
                  <a:prstClr val="black"/>
                </a:solidFill>
              </a:rPr>
              <a:t>focus visit in April.</a:t>
            </a:r>
          </a:p>
          <a:p>
            <a:pPr lvl="0"/>
            <a:endParaRPr lang="en-US" sz="1300" b="1" dirty="0">
              <a:solidFill>
                <a:prstClr val="black"/>
              </a:solidFill>
            </a:endParaRPr>
          </a:p>
          <a:p>
            <a:pPr lvl="1"/>
            <a:r>
              <a:rPr lang="en-US" b="1" dirty="0">
                <a:solidFill>
                  <a:prstClr val="black"/>
                </a:solidFill>
              </a:rPr>
              <a:t>The campus has worked very hard to prepare for the visit.</a:t>
            </a:r>
          </a:p>
          <a:p>
            <a:pPr lvl="1"/>
            <a:r>
              <a:rPr lang="en-US" b="1" dirty="0">
                <a:solidFill>
                  <a:prstClr val="black"/>
                </a:solidFill>
              </a:rPr>
              <a:t>Susan Craig, in particular, has been a great asset in making sure the focus visit is successful.</a:t>
            </a:r>
          </a:p>
        </p:txBody>
      </p:sp>
      <p:pic>
        <p:nvPicPr>
          <p:cNvPr id="7" name="Picture 6" descr="SusanCraig.jpg"/>
          <p:cNvPicPr>
            <a:picLocks noChangeAspect="1"/>
          </p:cNvPicPr>
          <p:nvPr/>
        </p:nvPicPr>
        <p:blipFill>
          <a:blip r:embed="rId3" cstate="print"/>
          <a:stretch>
            <a:fillRect/>
          </a:stretch>
        </p:blipFill>
        <p:spPr>
          <a:xfrm>
            <a:off x="4002833" y="4495800"/>
            <a:ext cx="1138334" cy="1517780"/>
          </a:xfrm>
          <a:prstGeom prst="rect">
            <a:avLst/>
          </a:prstGeom>
        </p:spPr>
      </p:pic>
    </p:spTree>
    <p:extLst>
      <p:ext uri="{BB962C8B-B14F-4D97-AF65-F5344CB8AC3E}">
        <p14:creationId xmlns:p14="http://schemas.microsoft.com/office/powerpoint/2010/main" xmlns="" val="14394090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686800" cy="1143000"/>
          </a:xfrm>
        </p:spPr>
        <p:txBody>
          <a:bodyPr>
            <a:noAutofit/>
          </a:bodyPr>
          <a:lstStyle/>
          <a:p>
            <a:r>
              <a:rPr lang="en-US" b="1" dirty="0" smtClean="0"/>
              <a:t>Vision</a:t>
            </a:r>
            <a:endParaRPr lang="en-US" b="1" dirty="0"/>
          </a:p>
        </p:txBody>
      </p:sp>
      <p:sp>
        <p:nvSpPr>
          <p:cNvPr id="3" name="Content Placeholder 2"/>
          <p:cNvSpPr>
            <a:spLocks noGrp="1"/>
          </p:cNvSpPr>
          <p:nvPr>
            <p:ph idx="1"/>
          </p:nvPr>
        </p:nvSpPr>
        <p:spPr/>
        <p:txBody>
          <a:bodyPr>
            <a:normAutofit/>
          </a:bodyPr>
          <a:lstStyle/>
          <a:p>
            <a:r>
              <a:rPr lang="en-US" sz="2600" b="1" dirty="0" smtClean="0"/>
              <a:t>Continue to build teamwork and collegiality at Southern to serve students well.</a:t>
            </a:r>
          </a:p>
          <a:p>
            <a:endParaRPr lang="en-US" sz="1200" b="1" dirty="0" smtClean="0"/>
          </a:p>
          <a:p>
            <a:pPr lvl="1"/>
            <a:r>
              <a:rPr lang="en-US" sz="2600" b="1" dirty="0" smtClean="0"/>
              <a:t>My message is unambiguous:  I expect teamwork at Southern.</a:t>
            </a:r>
          </a:p>
          <a:p>
            <a:pPr lvl="1"/>
            <a:r>
              <a:rPr lang="en-US" sz="2600" b="1" dirty="0" smtClean="0"/>
              <a:t>Effective teamwork includes a vigorous discussion of ideas with transparency</a:t>
            </a:r>
            <a:r>
              <a:rPr lang="en-US" sz="2600" b="1" i="1" dirty="0" smtClean="0"/>
              <a:t>, </a:t>
            </a:r>
            <a:r>
              <a:rPr lang="en-US" sz="2600" b="1" dirty="0" smtClean="0"/>
              <a:t>but it does not include dissension that is unproductive for the university.  We are all obligated to be good colleagues. </a:t>
            </a:r>
          </a:p>
        </p:txBody>
      </p:sp>
    </p:spTree>
    <p:extLst>
      <p:ext uri="{BB962C8B-B14F-4D97-AF65-F5344CB8AC3E}">
        <p14:creationId xmlns:p14="http://schemas.microsoft.com/office/powerpoint/2010/main" xmlns="" val="119967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28600" y="0"/>
            <a:ext cx="8686800" cy="1143000"/>
          </a:xfrm>
        </p:spPr>
        <p:txBody>
          <a:bodyPr>
            <a:noAutofit/>
          </a:bodyPr>
          <a:lstStyle/>
          <a:p>
            <a:r>
              <a:rPr lang="en-US" b="1" dirty="0" smtClean="0"/>
              <a:t>Vision</a:t>
            </a:r>
            <a:endParaRPr lang="en-US" b="1" dirty="0"/>
          </a:p>
        </p:txBody>
      </p:sp>
      <p:sp>
        <p:nvSpPr>
          <p:cNvPr id="3" name="Content Placeholder 2"/>
          <p:cNvSpPr>
            <a:spLocks noGrp="1"/>
          </p:cNvSpPr>
          <p:nvPr>
            <p:ph idx="1"/>
          </p:nvPr>
        </p:nvSpPr>
        <p:spPr>
          <a:xfrm>
            <a:off x="457200" y="952500"/>
            <a:ext cx="8229600" cy="4953000"/>
          </a:xfrm>
        </p:spPr>
        <p:txBody>
          <a:bodyPr>
            <a:normAutofit/>
          </a:bodyPr>
          <a:lstStyle/>
          <a:p>
            <a:r>
              <a:rPr lang="en-US" sz="2800" b="1" dirty="0" smtClean="0"/>
              <a:t>Establish a comprehensive list of policies and procedures and their regular and ongoing review for the successful operation of Southern.</a:t>
            </a:r>
          </a:p>
          <a:p>
            <a:pPr lvl="1"/>
            <a:endParaRPr lang="en-US" sz="1400" b="1" dirty="0"/>
          </a:p>
          <a:p>
            <a:pPr lvl="1"/>
            <a:r>
              <a:rPr lang="en-US" b="1" dirty="0" smtClean="0"/>
              <a:t>The purpose of such a list is to ensure that we all have access to the rules and regulations for conducting business.</a:t>
            </a:r>
          </a:p>
          <a:p>
            <a:pPr lvl="1"/>
            <a:r>
              <a:rPr lang="en-US" b="1" dirty="0" smtClean="0"/>
              <a:t>When followed faithfully, effective policies and procedures ensure fairness in decision making.</a:t>
            </a:r>
          </a:p>
          <a:p>
            <a:pPr marL="0" indent="0">
              <a:buNone/>
            </a:pPr>
            <a:endParaRPr lang="en-US" sz="1800" b="1" dirty="0"/>
          </a:p>
        </p:txBody>
      </p:sp>
    </p:spTree>
    <p:extLst>
      <p:ext uri="{BB962C8B-B14F-4D97-AF65-F5344CB8AC3E}">
        <p14:creationId xmlns:p14="http://schemas.microsoft.com/office/powerpoint/2010/main" xmlns="" val="29943404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28600" y="0"/>
            <a:ext cx="8686800" cy="1143000"/>
          </a:xfrm>
        </p:spPr>
        <p:txBody>
          <a:bodyPr>
            <a:noAutofit/>
          </a:bodyPr>
          <a:lstStyle/>
          <a:p>
            <a:r>
              <a:rPr lang="en-US" b="1" dirty="0" smtClean="0"/>
              <a:t>Vision</a:t>
            </a:r>
            <a:endParaRPr lang="en-US" b="1" dirty="0"/>
          </a:p>
        </p:txBody>
      </p:sp>
      <p:sp>
        <p:nvSpPr>
          <p:cNvPr id="3" name="Content Placeholder 2"/>
          <p:cNvSpPr>
            <a:spLocks noGrp="1"/>
          </p:cNvSpPr>
          <p:nvPr>
            <p:ph idx="1"/>
          </p:nvPr>
        </p:nvSpPr>
        <p:spPr>
          <a:xfrm>
            <a:off x="457200" y="952500"/>
            <a:ext cx="8229600" cy="4953000"/>
          </a:xfrm>
        </p:spPr>
        <p:txBody>
          <a:bodyPr>
            <a:normAutofit/>
          </a:bodyPr>
          <a:lstStyle/>
          <a:p>
            <a:pPr lvl="0"/>
            <a:r>
              <a:rPr lang="en-US" sz="2600" b="1" dirty="0" smtClean="0">
                <a:solidFill>
                  <a:prstClr val="black"/>
                </a:solidFill>
              </a:rPr>
              <a:t>Promote </a:t>
            </a:r>
            <a:r>
              <a:rPr lang="en-US" sz="2600" b="1" dirty="0">
                <a:solidFill>
                  <a:prstClr val="black"/>
                </a:solidFill>
              </a:rPr>
              <a:t>continuous quality improvement</a:t>
            </a:r>
            <a:r>
              <a:rPr lang="en-US" sz="2400" b="1" dirty="0">
                <a:solidFill>
                  <a:prstClr val="black"/>
                </a:solidFill>
              </a:rPr>
              <a:t>.</a:t>
            </a:r>
          </a:p>
          <a:p>
            <a:pPr lvl="1"/>
            <a:endParaRPr lang="en-US" sz="1300" b="1" dirty="0">
              <a:solidFill>
                <a:prstClr val="black"/>
              </a:solidFill>
            </a:endParaRPr>
          </a:p>
          <a:p>
            <a:pPr lvl="1"/>
            <a:r>
              <a:rPr lang="en-US" sz="2600" b="1" dirty="0">
                <a:solidFill>
                  <a:prstClr val="black"/>
                </a:solidFill>
              </a:rPr>
              <a:t>Create a culture of training to do one’s job, effectively and holistically and to contribute to “student success” beyond one’s departmental assignment.</a:t>
            </a:r>
          </a:p>
          <a:p>
            <a:pPr lvl="1"/>
            <a:r>
              <a:rPr lang="en-US" sz="2600" b="1" dirty="0">
                <a:solidFill>
                  <a:prstClr val="black"/>
                </a:solidFill>
              </a:rPr>
              <a:t>Our strategic plan will guide us as we continue to improve every effort to promote student success.</a:t>
            </a:r>
          </a:p>
          <a:p>
            <a:pPr lvl="1"/>
            <a:r>
              <a:rPr lang="en-US" sz="2600" b="1" dirty="0">
                <a:solidFill>
                  <a:prstClr val="black"/>
                </a:solidFill>
              </a:rPr>
              <a:t>We must evaluate every aspect of the university to keep us moving forward in our service to students, i.e. “students first.”</a:t>
            </a:r>
            <a:endParaRPr lang="en-US" sz="2600" dirty="0">
              <a:solidFill>
                <a:prstClr val="black"/>
              </a:solidFill>
            </a:endParaRPr>
          </a:p>
        </p:txBody>
      </p:sp>
    </p:spTree>
    <p:extLst>
      <p:ext uri="{BB962C8B-B14F-4D97-AF65-F5344CB8AC3E}">
        <p14:creationId xmlns:p14="http://schemas.microsoft.com/office/powerpoint/2010/main" xmlns="" val="28986595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219200"/>
            <a:ext cx="4267200" cy="3886200"/>
          </a:xfrm>
        </p:spPr>
        <p:txBody>
          <a:bodyPr>
            <a:normAutofit/>
          </a:bodyPr>
          <a:lstStyle/>
          <a:p>
            <a:pPr marL="0">
              <a:buNone/>
            </a:pPr>
            <a:r>
              <a:rPr lang="en-US" sz="1800" dirty="0" smtClean="0"/>
              <a:t>Formation of Steering Committee announced on Sept. 10, 2010 to plan the University’s 75th Anniversary Celebration in 2012-2013. Dr. Mark Parsons is serving as Chair of the Steering Committee. </a:t>
            </a:r>
            <a:br>
              <a:rPr lang="en-US" sz="1800" dirty="0" smtClean="0"/>
            </a:br>
            <a:r>
              <a:rPr lang="en-US" sz="1800" dirty="0" smtClean="0"/>
              <a:t/>
            </a:r>
            <a:br>
              <a:rPr lang="en-US" sz="1800" dirty="0" smtClean="0"/>
            </a:br>
            <a:r>
              <a:rPr lang="en-US" sz="1800" dirty="0" smtClean="0"/>
              <a:t>The committee's charge is to provide a fun-filled academic year (’12-’13) of activities and events that celebrate our pride in MSSU’s history, people and traditions that tell the story of its remarkable growth since its founding in 1937 as Joplin Junior College.</a:t>
            </a:r>
            <a:endParaRPr lang="en-US" sz="1800" dirty="0"/>
          </a:p>
        </p:txBody>
      </p:sp>
      <p:pic>
        <p:nvPicPr>
          <p:cNvPr id="4" name="Picture 3" descr="75th.png"/>
          <p:cNvPicPr>
            <a:picLocks noChangeAspect="1"/>
          </p:cNvPicPr>
          <p:nvPr/>
        </p:nvPicPr>
        <p:blipFill>
          <a:blip r:embed="rId3" cstate="print"/>
          <a:stretch>
            <a:fillRect/>
          </a:stretch>
        </p:blipFill>
        <p:spPr>
          <a:xfrm>
            <a:off x="533400" y="1222310"/>
            <a:ext cx="3806890" cy="3806890"/>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686800" cy="1143000"/>
          </a:xfrm>
        </p:spPr>
        <p:txBody>
          <a:bodyPr>
            <a:noAutofit/>
          </a:bodyPr>
          <a:lstStyle/>
          <a:p>
            <a:r>
              <a:rPr lang="en-US" b="1" dirty="0" smtClean="0"/>
              <a:t>2010 Accomplishments</a:t>
            </a:r>
            <a:endParaRPr lang="en-US" b="1" dirty="0"/>
          </a:p>
        </p:txBody>
      </p:sp>
      <p:sp>
        <p:nvSpPr>
          <p:cNvPr id="3" name="Content Placeholder 2"/>
          <p:cNvSpPr>
            <a:spLocks noGrp="1"/>
          </p:cNvSpPr>
          <p:nvPr>
            <p:ph idx="1"/>
          </p:nvPr>
        </p:nvSpPr>
        <p:spPr/>
        <p:txBody>
          <a:bodyPr>
            <a:normAutofit/>
          </a:bodyPr>
          <a:lstStyle/>
          <a:p>
            <a:pPr marL="0" indent="0">
              <a:buNone/>
            </a:pPr>
            <a:r>
              <a:rPr lang="en-US" sz="2800" b="1" dirty="0" smtClean="0"/>
              <a:t>February 2010, I outlined a vision for MSSU, and the following components of that vision have been accomplished:</a:t>
            </a:r>
          </a:p>
          <a:p>
            <a:pPr marL="0" indent="0">
              <a:buNone/>
            </a:pPr>
            <a:endParaRPr lang="en-US" sz="1400" b="1" dirty="0"/>
          </a:p>
          <a:p>
            <a:r>
              <a:rPr lang="en-US" sz="2400" b="1" dirty="0" smtClean="0"/>
              <a:t>Through a campus-wide process, we have established the goals and objectives of the strategic plan for 2011-2016.</a:t>
            </a:r>
          </a:p>
          <a:p>
            <a:endParaRPr lang="en-US" sz="1400" b="1" dirty="0"/>
          </a:p>
          <a:p>
            <a:r>
              <a:rPr lang="en-US" sz="2400" b="1" dirty="0" smtClean="0"/>
              <a:t>Through the same process, we have developed a framework for shared governance and are soliciting feedback for promoting shared governance.</a:t>
            </a:r>
            <a:endParaRPr lang="en-US" sz="2400" b="1" dirty="0"/>
          </a:p>
        </p:txBody>
      </p:sp>
    </p:spTree>
    <p:extLst>
      <p:ext uri="{BB962C8B-B14F-4D97-AF65-F5344CB8AC3E}">
        <p14:creationId xmlns:p14="http://schemas.microsoft.com/office/powerpoint/2010/main" xmlns="" val="18689459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p>
            <a:pPr marL="0" indent="0" algn="ctr">
              <a:buNone/>
            </a:pPr>
            <a:r>
              <a:rPr lang="en-US" sz="6000" dirty="0" smtClean="0"/>
              <a:t>Any questions ?</a:t>
            </a:r>
            <a:endParaRPr lang="en-US" sz="6000" dirty="0"/>
          </a:p>
        </p:txBody>
      </p:sp>
    </p:spTree>
    <p:extLst>
      <p:ext uri="{BB962C8B-B14F-4D97-AF65-F5344CB8AC3E}">
        <p14:creationId xmlns:p14="http://schemas.microsoft.com/office/powerpoint/2010/main" xmlns="" val="14502525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686800" cy="1143000"/>
          </a:xfrm>
        </p:spPr>
        <p:txBody>
          <a:bodyPr>
            <a:noAutofit/>
          </a:bodyPr>
          <a:lstStyle/>
          <a:p>
            <a:r>
              <a:rPr lang="en-US" b="1" dirty="0" smtClean="0"/>
              <a:t>2010 Accomplishments</a:t>
            </a:r>
            <a:endParaRPr lang="en-US" b="1" dirty="0"/>
          </a:p>
        </p:txBody>
      </p:sp>
      <p:sp>
        <p:nvSpPr>
          <p:cNvPr id="3" name="Content Placeholder 2"/>
          <p:cNvSpPr>
            <a:spLocks noGrp="1"/>
          </p:cNvSpPr>
          <p:nvPr>
            <p:ph idx="1"/>
          </p:nvPr>
        </p:nvSpPr>
        <p:spPr>
          <a:xfrm>
            <a:off x="457200" y="1752600"/>
            <a:ext cx="8229600" cy="4525963"/>
          </a:xfrm>
        </p:spPr>
        <p:txBody>
          <a:bodyPr>
            <a:normAutofit/>
          </a:bodyPr>
          <a:lstStyle/>
          <a:p>
            <a:r>
              <a:rPr lang="en-US" sz="2600" b="1" dirty="0" smtClean="0"/>
              <a:t>MSSU now has a division of Student Affairs overseen by a Vice President for Student Affairs.  HLC recommended that change, and the Board agreed.  A search for a permanent VP for Student Affairs is underway.  </a:t>
            </a:r>
          </a:p>
          <a:p>
            <a:endParaRPr lang="en-US" sz="1400" b="1" dirty="0"/>
          </a:p>
          <a:p>
            <a:r>
              <a:rPr lang="en-US" sz="2600" b="1" dirty="0" smtClean="0"/>
              <a:t>The Vice President for Academic Affairs was selected through a national search, and I am happy to say that AJ is doing an exceptional job.</a:t>
            </a:r>
          </a:p>
        </p:txBody>
      </p:sp>
    </p:spTree>
    <p:extLst>
      <p:ext uri="{BB962C8B-B14F-4D97-AF65-F5344CB8AC3E}">
        <p14:creationId xmlns:p14="http://schemas.microsoft.com/office/powerpoint/2010/main" xmlns="" val="28381590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686800" cy="1143000"/>
          </a:xfrm>
        </p:spPr>
        <p:txBody>
          <a:bodyPr>
            <a:noAutofit/>
          </a:bodyPr>
          <a:lstStyle/>
          <a:p>
            <a:r>
              <a:rPr lang="en-US" b="1" dirty="0" smtClean="0"/>
              <a:t>2010 Vision</a:t>
            </a:r>
            <a:endParaRPr lang="en-US" b="1" dirty="0"/>
          </a:p>
        </p:txBody>
      </p:sp>
      <p:sp>
        <p:nvSpPr>
          <p:cNvPr id="3" name="Content Placeholder 2"/>
          <p:cNvSpPr>
            <a:spLocks noGrp="1"/>
          </p:cNvSpPr>
          <p:nvPr>
            <p:ph idx="1"/>
          </p:nvPr>
        </p:nvSpPr>
        <p:spPr>
          <a:xfrm>
            <a:off x="466254" y="1745056"/>
            <a:ext cx="8229600" cy="4525963"/>
          </a:xfrm>
        </p:spPr>
        <p:txBody>
          <a:bodyPr>
            <a:normAutofit/>
          </a:bodyPr>
          <a:lstStyle/>
          <a:p>
            <a:r>
              <a:rPr lang="en-US" sz="2600" b="1" dirty="0" smtClean="0"/>
              <a:t>The one-stop shop for students is being made possible through the renovation of Hearnes Hall.</a:t>
            </a:r>
          </a:p>
          <a:p>
            <a:endParaRPr lang="en-US" sz="1200" b="1" dirty="0"/>
          </a:p>
          <a:p>
            <a:pPr lvl="1"/>
            <a:r>
              <a:rPr lang="en-US" sz="2600" b="1" dirty="0" smtClean="0"/>
              <a:t>A one-stop shop is common on university campuses.</a:t>
            </a:r>
          </a:p>
          <a:p>
            <a:pPr lvl="1"/>
            <a:r>
              <a:rPr lang="en-US" sz="2600" b="1" dirty="0" smtClean="0"/>
              <a:t>The one-stop is one of our efforts to serve students effectively.</a:t>
            </a:r>
          </a:p>
        </p:txBody>
      </p:sp>
      <p:pic>
        <p:nvPicPr>
          <p:cNvPr id="6" name="Picture 5" descr="cbhrn10b.jpg"/>
          <p:cNvPicPr>
            <a:picLocks noChangeAspect="1"/>
          </p:cNvPicPr>
          <p:nvPr/>
        </p:nvPicPr>
        <p:blipFill>
          <a:blip r:embed="rId3" cstate="print"/>
          <a:stretch>
            <a:fillRect/>
          </a:stretch>
        </p:blipFill>
        <p:spPr>
          <a:xfrm>
            <a:off x="2895600" y="4114800"/>
            <a:ext cx="3429000" cy="2295446"/>
          </a:xfrm>
          <a:prstGeom prst="rect">
            <a:avLst/>
          </a:prstGeom>
        </p:spPr>
      </p:pic>
    </p:spTree>
    <p:extLst>
      <p:ext uri="{BB962C8B-B14F-4D97-AF65-F5344CB8AC3E}">
        <p14:creationId xmlns:p14="http://schemas.microsoft.com/office/powerpoint/2010/main" xmlns="" val="28582950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686800" cy="1143000"/>
          </a:xfrm>
        </p:spPr>
        <p:txBody>
          <a:bodyPr>
            <a:noAutofit/>
          </a:bodyPr>
          <a:lstStyle/>
          <a:p>
            <a:r>
              <a:rPr lang="en-US" b="1" dirty="0" smtClean="0"/>
              <a:t>2010 Accomplishments and Vision</a:t>
            </a:r>
            <a:br>
              <a:rPr lang="en-US" b="1" dirty="0" smtClean="0"/>
            </a:br>
            <a:endParaRPr lang="en-US" b="1" dirty="0"/>
          </a:p>
        </p:txBody>
      </p:sp>
      <p:sp>
        <p:nvSpPr>
          <p:cNvPr id="3" name="Content Placeholder 2"/>
          <p:cNvSpPr>
            <a:spLocks noGrp="1"/>
          </p:cNvSpPr>
          <p:nvPr>
            <p:ph idx="1"/>
          </p:nvPr>
        </p:nvSpPr>
        <p:spPr>
          <a:xfrm>
            <a:off x="381000" y="1066800"/>
            <a:ext cx="8229600" cy="5029200"/>
          </a:xfrm>
        </p:spPr>
        <p:txBody>
          <a:bodyPr>
            <a:normAutofit fontScale="77500" lnSpcReduction="20000"/>
          </a:bodyPr>
          <a:lstStyle/>
          <a:p>
            <a:r>
              <a:rPr lang="en-US" sz="3100" b="1" dirty="0" smtClean="0"/>
              <a:t>The Leadership Academy is in its second year, and the President’s Council receives regular reports on the progress of the Academy.</a:t>
            </a:r>
          </a:p>
          <a:p>
            <a:endParaRPr lang="en-US" sz="1500" b="1" dirty="0"/>
          </a:p>
          <a:p>
            <a:pPr lvl="1"/>
            <a:r>
              <a:rPr lang="en-US" sz="3000" b="1" dirty="0" smtClean="0"/>
              <a:t>The Academy is focusing on creating and maintaining a shared institutional leadership strategy which will ultimately provide inspiration to the leaders of the campus community.</a:t>
            </a:r>
          </a:p>
          <a:p>
            <a:pPr lvl="1"/>
            <a:r>
              <a:rPr lang="en-US" sz="3000" b="1" dirty="0" smtClean="0"/>
              <a:t>The Academy is using John C. Maxwell’s </a:t>
            </a:r>
            <a:r>
              <a:rPr lang="en-US" sz="3000" b="1" i="1" dirty="0" smtClean="0"/>
              <a:t>Developing the Leader within You </a:t>
            </a:r>
            <a:r>
              <a:rPr lang="en-US" sz="3000" b="1" dirty="0" smtClean="0"/>
              <a:t>as a guide for interactive discussions.  The Academy class of 2010-2011, which meets monthly, includes ten campus employees from faculty and staff.  Five members of the inaugural class of 2009-2010 serve as mentors for the current class.  A six-member steering committee of previous  graduates set up the curriculum, and each facilitates one lesson during the academy.  </a:t>
            </a:r>
          </a:p>
        </p:txBody>
      </p:sp>
    </p:spTree>
    <p:extLst>
      <p:ext uri="{BB962C8B-B14F-4D97-AF65-F5344CB8AC3E}">
        <p14:creationId xmlns:p14="http://schemas.microsoft.com/office/powerpoint/2010/main" xmlns="" val="2867175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686800" cy="1143000"/>
          </a:xfrm>
        </p:spPr>
        <p:txBody>
          <a:bodyPr>
            <a:noAutofit/>
          </a:bodyPr>
          <a:lstStyle/>
          <a:p>
            <a:r>
              <a:rPr lang="en-US" b="1" dirty="0" smtClean="0"/>
              <a:t>2010 </a:t>
            </a:r>
            <a:r>
              <a:rPr lang="en-US" b="1" dirty="0"/>
              <a:t>Accomplishments and </a:t>
            </a:r>
            <a:r>
              <a:rPr lang="en-US" b="1" dirty="0" smtClean="0"/>
              <a:t>Vision</a:t>
            </a:r>
            <a:endParaRPr lang="en-US" b="1" dirty="0"/>
          </a:p>
        </p:txBody>
      </p:sp>
      <p:sp>
        <p:nvSpPr>
          <p:cNvPr id="3" name="Content Placeholder 2"/>
          <p:cNvSpPr>
            <a:spLocks noGrp="1"/>
          </p:cNvSpPr>
          <p:nvPr>
            <p:ph idx="1"/>
          </p:nvPr>
        </p:nvSpPr>
        <p:spPr>
          <a:xfrm>
            <a:off x="457200" y="1600200"/>
            <a:ext cx="8229600" cy="5029200"/>
          </a:xfrm>
        </p:spPr>
        <p:txBody>
          <a:bodyPr>
            <a:normAutofit/>
          </a:bodyPr>
          <a:lstStyle/>
          <a:p>
            <a:r>
              <a:rPr lang="en-US" sz="2600" b="1" dirty="0" smtClean="0"/>
              <a:t>Our fundraising has exceeded expectations, with two substantial seven-figure gifts from the Plaster Foundation.  In fact, fundraising has taken hold in various departments, including athletics, music, and international.  </a:t>
            </a:r>
          </a:p>
          <a:p>
            <a:endParaRPr lang="en-US" sz="1200" b="1" dirty="0"/>
          </a:p>
          <a:p>
            <a:pPr lvl="1"/>
            <a:r>
              <a:rPr lang="en-US" sz="2600" b="1" dirty="0" smtClean="0"/>
              <a:t>My goal is to devote more of my time to fundraising.</a:t>
            </a:r>
          </a:p>
          <a:p>
            <a:pPr lvl="1"/>
            <a:r>
              <a:rPr lang="en-US" sz="2600" b="1" dirty="0" smtClean="0"/>
              <a:t>Successful fundraising is crucial to Southern’s success.  </a:t>
            </a:r>
          </a:p>
        </p:txBody>
      </p:sp>
    </p:spTree>
    <p:extLst>
      <p:ext uri="{BB962C8B-B14F-4D97-AF65-F5344CB8AC3E}">
        <p14:creationId xmlns:p14="http://schemas.microsoft.com/office/powerpoint/2010/main" xmlns="" val="17440258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686800" cy="1143000"/>
          </a:xfrm>
        </p:spPr>
        <p:txBody>
          <a:bodyPr>
            <a:noAutofit/>
          </a:bodyPr>
          <a:lstStyle/>
          <a:p>
            <a:r>
              <a:rPr lang="en-US" b="1" dirty="0" smtClean="0"/>
              <a:t>2010 Accomplishments and Vision</a:t>
            </a:r>
            <a:endParaRPr lang="en-US" b="1" dirty="0"/>
          </a:p>
        </p:txBody>
      </p:sp>
      <p:sp>
        <p:nvSpPr>
          <p:cNvPr id="3" name="Content Placeholder 2"/>
          <p:cNvSpPr>
            <a:spLocks noGrp="1"/>
          </p:cNvSpPr>
          <p:nvPr>
            <p:ph idx="1"/>
          </p:nvPr>
        </p:nvSpPr>
        <p:spPr>
          <a:xfrm>
            <a:off x="457200" y="1600200"/>
            <a:ext cx="8229600" cy="5029200"/>
          </a:xfrm>
        </p:spPr>
        <p:txBody>
          <a:bodyPr>
            <a:normAutofit/>
          </a:bodyPr>
          <a:lstStyle/>
          <a:p>
            <a:r>
              <a:rPr lang="en-US" sz="2600" b="1" dirty="0" smtClean="0"/>
              <a:t>Enrollment has generally increased.</a:t>
            </a:r>
          </a:p>
          <a:p>
            <a:pPr lvl="1"/>
            <a:endParaRPr lang="en-US" sz="1200" b="1" dirty="0"/>
          </a:p>
          <a:p>
            <a:pPr lvl="1"/>
            <a:r>
              <a:rPr lang="en-US" sz="2600" b="1" dirty="0" smtClean="0"/>
              <a:t>Spring 2011 enrollment decreased.</a:t>
            </a:r>
          </a:p>
          <a:p>
            <a:pPr lvl="2"/>
            <a:r>
              <a:rPr lang="en-US" sz="2200" b="1" dirty="0" smtClean="0"/>
              <a:t>We anticipated this decrease due to the increase in the tuition rate and fees associated with the online programs.</a:t>
            </a:r>
            <a:endParaRPr lang="en-US" sz="1400" b="1" dirty="0"/>
          </a:p>
          <a:p>
            <a:r>
              <a:rPr lang="en-US" sz="2600" b="1" dirty="0" smtClean="0"/>
              <a:t>Online instruction is being reinvigorated to ensure that Southern can gain more market share in online education. </a:t>
            </a:r>
            <a:endParaRPr lang="en-US" sz="2600" b="1" dirty="0"/>
          </a:p>
          <a:p>
            <a:pPr marL="457200" lvl="1" indent="0">
              <a:buNone/>
            </a:pPr>
            <a:endParaRPr lang="en-US" sz="2600" b="1" dirty="0" smtClean="0"/>
          </a:p>
        </p:txBody>
      </p:sp>
      <p:pic>
        <p:nvPicPr>
          <p:cNvPr id="5" name="Picture 4" descr="lbcar09a.jpg"/>
          <p:cNvPicPr>
            <a:picLocks noChangeAspect="1"/>
          </p:cNvPicPr>
          <p:nvPr/>
        </p:nvPicPr>
        <p:blipFill>
          <a:blip r:embed="rId3" cstate="print"/>
          <a:stretch>
            <a:fillRect/>
          </a:stretch>
        </p:blipFill>
        <p:spPr>
          <a:xfrm>
            <a:off x="3160484" y="4572000"/>
            <a:ext cx="2823032" cy="1925216"/>
          </a:xfrm>
          <a:prstGeom prst="rect">
            <a:avLst/>
          </a:prstGeom>
        </p:spPr>
      </p:pic>
    </p:spTree>
    <p:extLst>
      <p:ext uri="{BB962C8B-B14F-4D97-AF65-F5344CB8AC3E}">
        <p14:creationId xmlns:p14="http://schemas.microsoft.com/office/powerpoint/2010/main" xmlns="" val="17141232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28600" y="152400"/>
            <a:ext cx="8686800" cy="1143000"/>
          </a:xfrm>
        </p:spPr>
        <p:txBody>
          <a:bodyPr>
            <a:noAutofit/>
          </a:bodyPr>
          <a:lstStyle/>
          <a:p>
            <a:r>
              <a:rPr lang="en-US" b="1" dirty="0"/>
              <a:t>2010 Accomplishments and Vision</a:t>
            </a:r>
          </a:p>
        </p:txBody>
      </p:sp>
      <p:sp>
        <p:nvSpPr>
          <p:cNvPr id="3" name="Content Placeholder 2"/>
          <p:cNvSpPr>
            <a:spLocks noGrp="1"/>
          </p:cNvSpPr>
          <p:nvPr>
            <p:ph idx="1"/>
          </p:nvPr>
        </p:nvSpPr>
        <p:spPr>
          <a:xfrm>
            <a:off x="457200" y="1143000"/>
            <a:ext cx="8229600" cy="5029200"/>
          </a:xfrm>
        </p:spPr>
        <p:txBody>
          <a:bodyPr>
            <a:normAutofit lnSpcReduction="10000"/>
          </a:bodyPr>
          <a:lstStyle/>
          <a:p>
            <a:r>
              <a:rPr lang="en-US" sz="2400" b="1" dirty="0" smtClean="0"/>
              <a:t>Southern is increasingly engaged in the Joplin-metro community, especially with our involvement in Bright Futures.</a:t>
            </a:r>
          </a:p>
          <a:p>
            <a:pPr lvl="1"/>
            <a:endParaRPr lang="en-US" sz="2400" b="1" dirty="0"/>
          </a:p>
          <a:p>
            <a:pPr lvl="1"/>
            <a:r>
              <a:rPr lang="en-US" sz="2400" b="1" dirty="0" smtClean="0"/>
              <a:t>We have continued a Vista-</a:t>
            </a:r>
            <a:r>
              <a:rPr lang="en-US" sz="2400" b="1" dirty="0" err="1" smtClean="0"/>
              <a:t>Americorps</a:t>
            </a:r>
            <a:r>
              <a:rPr lang="en-US" sz="2400" b="1" dirty="0" smtClean="0"/>
              <a:t> grant that was previously funded for two years because of </a:t>
            </a:r>
            <a:r>
              <a:rPr lang="en-US" sz="2400" b="1" dirty="0" err="1" smtClean="0"/>
              <a:t>Southern’s</a:t>
            </a:r>
            <a:r>
              <a:rPr lang="en-US" sz="2400" b="1" dirty="0" smtClean="0"/>
              <a:t> commitment to the critical importance of this type of high impact learning.</a:t>
            </a:r>
          </a:p>
          <a:p>
            <a:pPr lvl="1"/>
            <a:r>
              <a:rPr lang="en-US" sz="2400" b="1" dirty="0" smtClean="0"/>
              <a:t>We have added a Coordinator of Service Learning to enhance our ability to engage the Joplin-metro community in a multitude of ways while providing our students with hands-on, learning opportunities </a:t>
            </a:r>
            <a:br>
              <a:rPr lang="en-US" sz="2400" b="1" dirty="0" smtClean="0"/>
            </a:br>
            <a:r>
              <a:rPr lang="en-US" sz="2400" b="1" dirty="0" smtClean="0"/>
              <a:t>that impact student success.</a:t>
            </a:r>
          </a:p>
          <a:p>
            <a:pPr marL="457200" lvl="1" indent="0">
              <a:buNone/>
            </a:pPr>
            <a:endParaRPr lang="en-US" sz="2600" b="1" dirty="0" smtClean="0"/>
          </a:p>
        </p:txBody>
      </p:sp>
    </p:spTree>
    <p:extLst>
      <p:ext uri="{BB962C8B-B14F-4D97-AF65-F5344CB8AC3E}">
        <p14:creationId xmlns:p14="http://schemas.microsoft.com/office/powerpoint/2010/main" xmlns="" val="14160265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686800" cy="1143000"/>
          </a:xfrm>
        </p:spPr>
        <p:txBody>
          <a:bodyPr>
            <a:noAutofit/>
          </a:bodyPr>
          <a:lstStyle/>
          <a:p>
            <a:r>
              <a:rPr lang="en-US" b="1" dirty="0"/>
              <a:t>2010 Accomplishments and Vision</a:t>
            </a:r>
          </a:p>
        </p:txBody>
      </p:sp>
      <p:sp>
        <p:nvSpPr>
          <p:cNvPr id="3" name="Content Placeholder 2"/>
          <p:cNvSpPr>
            <a:spLocks noGrp="1"/>
          </p:cNvSpPr>
          <p:nvPr>
            <p:ph idx="1"/>
          </p:nvPr>
        </p:nvSpPr>
        <p:spPr>
          <a:xfrm>
            <a:off x="457200" y="1600200"/>
            <a:ext cx="8229600" cy="5029200"/>
          </a:xfrm>
        </p:spPr>
        <p:txBody>
          <a:bodyPr>
            <a:normAutofit/>
          </a:bodyPr>
          <a:lstStyle/>
          <a:p>
            <a:pPr lvl="1">
              <a:buFont typeface="Arial" pitchFamily="34" charset="0"/>
              <a:buChar char="•"/>
            </a:pPr>
            <a:r>
              <a:rPr lang="en-US" sz="2600" b="1" dirty="0" smtClean="0"/>
              <a:t>We established customer training throughout the campus, emphasizing “students first.”</a:t>
            </a:r>
          </a:p>
        </p:txBody>
      </p:sp>
      <p:pic>
        <p:nvPicPr>
          <p:cNvPr id="5" name="Picture 4" descr="clepn10c.jpg"/>
          <p:cNvPicPr>
            <a:picLocks noChangeAspect="1"/>
          </p:cNvPicPr>
          <p:nvPr/>
        </p:nvPicPr>
        <p:blipFill>
          <a:blip r:embed="rId3" cstate="print"/>
          <a:stretch>
            <a:fillRect/>
          </a:stretch>
        </p:blipFill>
        <p:spPr>
          <a:xfrm>
            <a:off x="2653851" y="2844282"/>
            <a:ext cx="3836298" cy="2565918"/>
          </a:xfrm>
          <a:prstGeom prst="rect">
            <a:avLst/>
          </a:prstGeom>
        </p:spPr>
      </p:pic>
    </p:spTree>
    <p:extLst>
      <p:ext uri="{BB962C8B-B14F-4D97-AF65-F5344CB8AC3E}">
        <p14:creationId xmlns:p14="http://schemas.microsoft.com/office/powerpoint/2010/main" xmlns="" val="4865501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TotalTime>
  <Words>1034</Words>
  <Application>Microsoft Office PowerPoint</Application>
  <PresentationFormat>On-screen Show (4:3)</PresentationFormat>
  <Paragraphs>91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2010  Accomplishments and Vision</vt:lpstr>
      <vt:lpstr>2010 Accomplishments</vt:lpstr>
      <vt:lpstr>2010 Accomplishments</vt:lpstr>
      <vt:lpstr>2010 Vision</vt:lpstr>
      <vt:lpstr>2010 Accomplishments and Vision </vt:lpstr>
      <vt:lpstr>2010 Accomplishments and Vision</vt:lpstr>
      <vt:lpstr>2010 Accomplishments and Vision</vt:lpstr>
      <vt:lpstr>2010 Accomplishments and Vision</vt:lpstr>
      <vt:lpstr>2010 Accomplishments and Vision</vt:lpstr>
      <vt:lpstr>Vision</vt:lpstr>
      <vt:lpstr>Vision</vt:lpstr>
      <vt:lpstr>Vision</vt:lpstr>
      <vt:lpstr>Vision</vt:lpstr>
      <vt:lpstr>Vision</vt:lpstr>
      <vt:lpstr>Vision</vt:lpstr>
      <vt:lpstr>Vision</vt:lpstr>
      <vt:lpstr>Vision</vt:lpstr>
      <vt:lpstr>Vision</vt:lpstr>
      <vt:lpstr>Slide 19</vt:lpstr>
      <vt:lpstr>Slide 20</vt:lpstr>
    </vt:vector>
  </TitlesOfParts>
  <Company>MSSU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Vision for MSSU</dc:title>
  <dc:creator>MSSU-User</dc:creator>
  <cp:lastModifiedBy>MSSU-User</cp:lastModifiedBy>
  <cp:revision>75</cp:revision>
  <dcterms:created xsi:type="dcterms:W3CDTF">2011-03-08T19:49:12Z</dcterms:created>
  <dcterms:modified xsi:type="dcterms:W3CDTF">2011-03-17T20:40:59Z</dcterms:modified>
</cp:coreProperties>
</file>