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21"/>
  </p:handoutMasterIdLst>
  <p:sldIdLst>
    <p:sldId id="256" r:id="rId2"/>
    <p:sldId id="272" r:id="rId3"/>
    <p:sldId id="825" r:id="rId4"/>
    <p:sldId id="290" r:id="rId5"/>
    <p:sldId id="291" r:id="rId6"/>
    <p:sldId id="826" r:id="rId7"/>
    <p:sldId id="804" r:id="rId8"/>
    <p:sldId id="806" r:id="rId9"/>
    <p:sldId id="346" r:id="rId10"/>
    <p:sldId id="824" r:id="rId11"/>
    <p:sldId id="807" r:id="rId12"/>
    <p:sldId id="808" r:id="rId13"/>
    <p:sldId id="809" r:id="rId14"/>
    <p:sldId id="812" r:id="rId15"/>
    <p:sldId id="811" r:id="rId16"/>
    <p:sldId id="813" r:id="rId17"/>
    <p:sldId id="814" r:id="rId18"/>
    <p:sldId id="815" r:id="rId19"/>
    <p:sldId id="82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SU-User\AppData\Local\Temp\XPgrpwise\fall%20studen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60"/>
      <c:perspective val="30"/>
    </c:view3D>
    <c:plotArea>
      <c:layout>
        <c:manualLayout>
          <c:layoutTarget val="inner"/>
          <c:xMode val="edge"/>
          <c:yMode val="edge"/>
          <c:x val="1.0698662667166633E-3"/>
          <c:y val="2.0065044837242322E-3"/>
          <c:w val="0.81034808148981374"/>
          <c:h val="0.736212411245735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Countries Represented at MSSU</c:v>
                </c:pt>
              </c:strCache>
            </c:strRef>
          </c:tx>
          <c:cat>
            <c:strRef>
              <c:f>Sheet1!$A$2:$A$37</c:f>
              <c:strCache>
                <c:ptCount val="36"/>
                <c:pt idx="0">
                  <c:v>Botswana</c:v>
                </c:pt>
                <c:pt idx="1">
                  <c:v>The Bahamas</c:v>
                </c:pt>
                <c:pt idx="2">
                  <c:v>Brazil</c:v>
                </c:pt>
                <c:pt idx="3">
                  <c:v>Canada</c:v>
                </c:pt>
                <c:pt idx="4">
                  <c:v>Sri Lanka</c:v>
                </c:pt>
                <c:pt idx="5">
                  <c:v>China</c:v>
                </c:pt>
                <c:pt idx="6">
                  <c:v>Costa Rica</c:v>
                </c:pt>
                <c:pt idx="7">
                  <c:v>Denmark</c:v>
                </c:pt>
                <c:pt idx="8">
                  <c:v>Finland</c:v>
                </c:pt>
                <c:pt idx="9">
                  <c:v>Nicaragua</c:v>
                </c:pt>
                <c:pt idx="10">
                  <c:v>Taiwan</c:v>
                </c:pt>
                <c:pt idx="11">
                  <c:v>UK</c:v>
                </c:pt>
                <c:pt idx="12">
                  <c:v>Nigeria</c:v>
                </c:pt>
                <c:pt idx="13">
                  <c:v>BVI</c:v>
                </c:pt>
                <c:pt idx="14">
                  <c:v>Ghana</c:v>
                </c:pt>
                <c:pt idx="15">
                  <c:v>Australia</c:v>
                </c:pt>
                <c:pt idx="16">
                  <c:v>Venezuela</c:v>
                </c:pt>
                <c:pt idx="17">
                  <c:v>Nepal</c:v>
                </c:pt>
                <c:pt idx="18">
                  <c:v>India</c:v>
                </c:pt>
                <c:pt idx="19">
                  <c:v>Nigeria</c:v>
                </c:pt>
                <c:pt idx="20">
                  <c:v>Gambia</c:v>
                </c:pt>
                <c:pt idx="21">
                  <c:v>Thailand</c:v>
                </c:pt>
                <c:pt idx="22">
                  <c:v>Pakistan</c:v>
                </c:pt>
                <c:pt idx="23">
                  <c:v>Chile</c:v>
                </c:pt>
                <c:pt idx="24">
                  <c:v>France</c:v>
                </c:pt>
                <c:pt idx="25">
                  <c:v>Germany</c:v>
                </c:pt>
                <c:pt idx="26">
                  <c:v>Haiti</c:v>
                </c:pt>
                <c:pt idx="27">
                  <c:v>Japan</c:v>
                </c:pt>
                <c:pt idx="28">
                  <c:v>Malaysia</c:v>
                </c:pt>
                <c:pt idx="29">
                  <c:v>Guatemala</c:v>
                </c:pt>
                <c:pt idx="30">
                  <c:v>Spain</c:v>
                </c:pt>
                <c:pt idx="31">
                  <c:v>El Salvador</c:v>
                </c:pt>
                <c:pt idx="32">
                  <c:v>Sweden</c:v>
                </c:pt>
                <c:pt idx="33">
                  <c:v>Kenya</c:v>
                </c:pt>
                <c:pt idx="34">
                  <c:v>Lebanon</c:v>
                </c:pt>
                <c:pt idx="35">
                  <c:v>Saudi Arabia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12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12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3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3</c:v>
                </c:pt>
                <c:pt idx="23">
                  <c:v>1</c:v>
                </c:pt>
                <c:pt idx="24">
                  <c:v>4</c:v>
                </c:pt>
                <c:pt idx="25">
                  <c:v>10</c:v>
                </c:pt>
                <c:pt idx="26">
                  <c:v>8</c:v>
                </c:pt>
                <c:pt idx="27">
                  <c:v>10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2</c:v>
                </c:pt>
                <c:pt idx="33">
                  <c:v>2</c:v>
                </c:pt>
                <c:pt idx="34">
                  <c:v>1</c:v>
                </c:pt>
                <c:pt idx="35">
                  <c:v>10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dLbl>
              <c:idx val="5"/>
              <c:layout>
                <c:manualLayout>
                  <c:x val="-1.129415993543444E-2"/>
                  <c:y val="3.2062248898522897E-2"/>
                </c:manualLayout>
              </c:layout>
              <c:showVal val="1"/>
              <c:showCatName val="1"/>
            </c:dLbl>
            <c:dLbl>
              <c:idx val="6"/>
              <c:layout>
                <c:manualLayout>
                  <c:x val="-1.3486744389509463E-2"/>
                  <c:y val="2.1502316690063073E-2"/>
                </c:manualLayout>
              </c:layout>
              <c:showVal val="1"/>
              <c:showCatName val="1"/>
            </c:dLbl>
            <c:dLbl>
              <c:idx val="7"/>
              <c:layout>
                <c:manualLayout>
                  <c:x val="-1.9009203306950977E-2"/>
                  <c:y val="-4.4438204482399012E-3"/>
                </c:manualLayout>
              </c:layout>
              <c:showVal val="1"/>
              <c:showCatName val="1"/>
            </c:dLbl>
            <c:dLbl>
              <c:idx val="8"/>
              <c:layout>
                <c:manualLayout>
                  <c:x val="-1.1204161495316979E-2"/>
                  <c:y val="-1.2841730792344875E-2"/>
                </c:manualLayout>
              </c:layout>
              <c:showVal val="1"/>
              <c:showCatName val="1"/>
            </c:dLbl>
            <c:dLbl>
              <c:idx val="9"/>
              <c:layout>
                <c:manualLayout>
                  <c:x val="-2.5603233704314145E-2"/>
                  <c:y val="-2.1459405378370499E-2"/>
                </c:manualLayout>
              </c:layout>
              <c:showVal val="1"/>
              <c:showCatName val="1"/>
            </c:dLbl>
            <c:dLbl>
              <c:idx val="10"/>
              <c:layout>
                <c:manualLayout>
                  <c:x val="-1.5482851465272288E-2"/>
                  <c:y val="-4.1302345811428991E-2"/>
                </c:manualLayout>
              </c:layout>
              <c:showVal val="1"/>
              <c:showCatName val="1"/>
            </c:dLbl>
            <c:dLbl>
              <c:idx val="11"/>
              <c:layout>
                <c:manualLayout>
                  <c:x val="-7.8020576885253733E-3"/>
                  <c:y val="-9.5301023893060055E-2"/>
                </c:manualLayout>
              </c:layout>
              <c:showVal val="1"/>
              <c:showCatName val="1"/>
            </c:dLbl>
            <c:dLbl>
              <c:idx val="12"/>
              <c:layout>
                <c:manualLayout>
                  <c:x val="5.6847545219638291E-4"/>
                  <c:y val="-4.7002467817037104E-3"/>
                </c:manualLayout>
              </c:layout>
              <c:showVal val="1"/>
              <c:showCatName val="1"/>
            </c:dLbl>
            <c:dLbl>
              <c:idx val="13"/>
              <c:layout>
                <c:manualLayout>
                  <c:x val="4.1035219434779953E-2"/>
                  <c:y val="1.2845688631772838E-2"/>
                </c:manualLayout>
              </c:layout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[1]Sheet2!$A$1:$A$14</c:f>
              <c:strCache>
                <c:ptCount val="14"/>
                <c:pt idx="0">
                  <c:v>Canada</c:v>
                </c:pt>
                <c:pt idx="1">
                  <c:v>Finland</c:v>
                </c:pt>
                <c:pt idx="2">
                  <c:v>Nepal</c:v>
                </c:pt>
                <c:pt idx="3">
                  <c:v>Pakistan</c:v>
                </c:pt>
                <c:pt idx="4">
                  <c:v>Venezuela</c:v>
                </c:pt>
                <c:pt idx="5">
                  <c:v>Brazil</c:v>
                </c:pt>
                <c:pt idx="6">
                  <c:v>France</c:v>
                </c:pt>
                <c:pt idx="7">
                  <c:v>Nigeria</c:v>
                </c:pt>
                <c:pt idx="8">
                  <c:v>Haiti</c:v>
                </c:pt>
                <c:pt idx="9">
                  <c:v>Germany</c:v>
                </c:pt>
                <c:pt idx="10">
                  <c:v>Japan</c:v>
                </c:pt>
                <c:pt idx="11">
                  <c:v>Saudi Arabia</c:v>
                </c:pt>
                <c:pt idx="12">
                  <c:v>British Virgin Islands</c:v>
                </c:pt>
                <c:pt idx="13">
                  <c:v>China</c:v>
                </c:pt>
              </c:strCache>
            </c:strRef>
          </c:cat>
          <c:val>
            <c:numRef>
              <c:f>[1]Sheet2!$B$1:$B$14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8</c:v>
                </c:pt>
                <c:pt idx="9">
                  <c:v>10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3763560804899395E-2"/>
                  <c:y val="3.8593248760571602E-2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2.43552055993001E-2"/>
                  <c:y val="-5.9605934674832314E-2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5.1868985126859142E-3"/>
                  <c:y val="-2.0993365412656773E-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1.4007874015748038E-2"/>
                  <c:y val="2.8825094779819205E-2"/>
                </c:manualLayout>
              </c:layout>
              <c:showVal val="1"/>
              <c:showCatName val="1"/>
            </c:dLbl>
            <c:dLbl>
              <c:idx val="4"/>
              <c:layout>
                <c:manualLayout>
                  <c:x val="8.3911451857991443E-3"/>
                  <c:y val="3.9788405901162831E-3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-2.3098494267163971E-3"/>
                  <c:y val="2.1787267792643096E-2"/>
                </c:manualLayout>
              </c:layout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[Book2]Sheet3!$A$1:$A$6</c:f>
              <c:strCache>
                <c:ptCount val="6"/>
                <c:pt idx="0">
                  <c:v>Bilat</c:v>
                </c:pt>
                <c:pt idx="1">
                  <c:v>FFR</c:v>
                </c:pt>
                <c:pt idx="2">
                  <c:v>IEP</c:v>
                </c:pt>
                <c:pt idx="3">
                  <c:v>ISEP</c:v>
                </c:pt>
                <c:pt idx="4">
                  <c:v>READMIT</c:v>
                </c:pt>
                <c:pt idx="5">
                  <c:v>Transfer</c:v>
                </c:pt>
              </c:strCache>
            </c:strRef>
          </c:cat>
          <c:val>
            <c:numRef>
              <c:f>[Book2]Sheet3!$B$1:$B$6</c:f>
              <c:numCache>
                <c:formatCode>General</c:formatCode>
                <c:ptCount val="6"/>
                <c:pt idx="0">
                  <c:v>19</c:v>
                </c:pt>
                <c:pt idx="1">
                  <c:v>13</c:v>
                </c:pt>
                <c:pt idx="2">
                  <c:v>10</c:v>
                </c:pt>
                <c:pt idx="3">
                  <c:v>4</c:v>
                </c:pt>
                <c:pt idx="4">
                  <c:v>2</c:v>
                </c:pt>
                <c:pt idx="5">
                  <c:v>12</c:v>
                </c:pt>
              </c:numCache>
            </c:numRef>
          </c:val>
        </c:ser>
        <c:firstSliceAng val="0"/>
      </c:pie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5">
                  <a:lumMod val="90000"/>
                  <a:lumOff val="10000"/>
                </a:schemeClr>
              </a:solidFill>
            </a:ln>
          </c:spPr>
          <c:dLbls>
            <c:showPercent val="1"/>
            <c:showLeaderLines val="1"/>
          </c:dLbls>
          <c:cat>
            <c:strRef>
              <c:f>Sheet1!$A$2:$A$5</c:f>
              <c:strCache>
                <c:ptCount val="2"/>
                <c:pt idx="0">
                  <c:v>Exchange Program Sources</c:v>
                </c:pt>
                <c:pt idx="1">
                  <c:v>Non-Exchange Sources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0.27</c:v>
                </c:pt>
                <c:pt idx="1">
                  <c:v>0.73000000000000032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8850877192982451"/>
          <c:y val="0.14324754603087766"/>
          <c:w val="0.29394736842105262"/>
          <c:h val="0.5032516267161936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0.24977</cdr:x>
      <cdr:y>0.2869</cdr:y>
    </cdr:from>
    <cdr:to>
      <cdr:x>0.27714</cdr:x>
      <cdr:y>0.31905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H="1">
          <a:off x="1542622" y="2527443"/>
          <a:ext cx="277404" cy="174663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4.5253E-7</cdr:x>
      <cdr:y>1</cdr:y>
    </cdr:to>
    <cdr:sp macro="" textlink="">
      <cdr:nvSpPr>
        <cdr:cNvPr id="2" name="Straight Connector 1"/>
        <cdr:cNvSpPr/>
      </cdr:nvSpPr>
      <cdr:spPr>
        <a:xfrm xmlns:a="http://schemas.openxmlformats.org/drawingml/2006/main" rot="5400000">
          <a:off x="-1" y="0"/>
          <a:ext cx="2" cy="3962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n>
              <a:solidFill>
                <a:schemeClr val="accent5">
                  <a:lumMod val="90000"/>
                  <a:lumOff val="10000"/>
                </a:schemeClr>
              </a:solidFill>
            </a:ln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0" y="0"/>
          <a:ext cx="44196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n>
              <a:solidFill>
                <a:schemeClr val="accent5">
                  <a:lumMod val="90000"/>
                  <a:lumOff val="10000"/>
                </a:schemeClr>
              </a:solidFill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622EA-8EE0-4E17-9219-F4FD145293B6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0699E-087F-4238-953C-FD5F8A395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>
                <a:solidFill>
                  <a:schemeClr val="accent1"/>
                </a:solidFill>
                <a:latin typeface="David" pitchFamily="34" charset="-79"/>
                <a:cs typeface="David" pitchFamily="34" charset="-79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31DE23-F97A-409E-9E04-B2D37F2BD82A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2EC80F-07DA-4BB6-A4D8-A52F3036D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solidFill>
            <a:schemeClr val="accent1"/>
          </a:solidFill>
          <a:effectLst/>
          <a:latin typeface="David" pitchFamily="34" charset="-79"/>
          <a:ea typeface="+mj-ea"/>
          <a:cs typeface="David" pitchFamily="34" charset="-79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533400"/>
            <a:ext cx="5424268" cy="5181600"/>
          </a:xfrm>
        </p:spPr>
        <p:txBody>
          <a:bodyPr/>
          <a:lstStyle/>
          <a:p>
            <a:r>
              <a:rPr lang="en-US" sz="48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International</a:t>
            </a:r>
            <a:r>
              <a:rPr lang="en-US" sz="54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en-US" sz="54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</a:br>
            <a:r>
              <a:rPr lang="en-US" sz="54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Enrollment Management</a:t>
            </a:r>
            <a:br>
              <a:rPr lang="en-US" sz="54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</a:br>
            <a:r>
              <a:rPr lang="en-US" sz="5400" dirty="0" smtClean="0">
                <a:ln w="500">
                  <a:solidFill>
                    <a:schemeClr val="tx2"/>
                  </a:solidFill>
                </a:ln>
                <a:solidFill>
                  <a:schemeClr val="accent5"/>
                </a:solidFill>
              </a:rPr>
              <a:t>Strategic Plan</a:t>
            </a:r>
            <a:endParaRPr lang="en-US" sz="5400" dirty="0">
              <a:ln w="500">
                <a:solidFill>
                  <a:schemeClr val="tx2"/>
                </a:solidFill>
              </a:ln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0292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" name="Picture 4" descr="C:\DOCUME~1\MSSU-U~1\LOCALS~1\Temp\XPgrpwise\4CFABA36MSSU-DomainCampus1100177726D185D1\Part.0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178738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0" y="1143000"/>
            <a:ext cx="3865098" cy="12954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Markets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34000" y="3276600"/>
            <a:ext cx="3429000" cy="1920240"/>
          </a:xfrm>
        </p:spPr>
        <p:txBody>
          <a:bodyPr>
            <a:normAutofit fontScale="25000" lnSpcReduction="20000"/>
          </a:bodyPr>
          <a:lstStyle/>
          <a:p>
            <a:endParaRPr lang="en-US" sz="4800" dirty="0" smtClean="0">
              <a:solidFill>
                <a:srgbClr val="FFFF00"/>
              </a:solidFill>
            </a:endParaRPr>
          </a:p>
          <a:p>
            <a:r>
              <a:rPr lang="en-US" sz="9600" dirty="0" smtClean="0">
                <a:solidFill>
                  <a:srgbClr val="FFFF00"/>
                </a:solidFill>
              </a:rPr>
              <a:t>Grow</a:t>
            </a:r>
          </a:p>
          <a:p>
            <a:endParaRPr lang="en-US" sz="4800" dirty="0" smtClean="0"/>
          </a:p>
          <a:p>
            <a:r>
              <a:rPr lang="en-US" sz="4800" dirty="0" smtClean="0"/>
              <a:t>	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</a:p>
          <a:p>
            <a:endParaRPr lang="en-US" sz="7200" dirty="0" smtClean="0">
              <a:solidFill>
                <a:srgbClr val="FFFF00"/>
              </a:solidFill>
            </a:endParaRPr>
          </a:p>
          <a:p>
            <a:r>
              <a:rPr lang="en-US" sz="7200" dirty="0" smtClean="0">
                <a:solidFill>
                  <a:srgbClr val="FFFF00"/>
                </a:solidFill>
              </a:rPr>
              <a:t>	</a:t>
            </a:r>
            <a:r>
              <a:rPr lang="en-US" sz="9600" dirty="0" smtClean="0">
                <a:solidFill>
                  <a:srgbClr val="FFFF00"/>
                </a:solidFill>
              </a:rPr>
              <a:t>Develop</a:t>
            </a:r>
          </a:p>
          <a:p>
            <a:endParaRPr lang="en-US" sz="4800" dirty="0" smtClean="0"/>
          </a:p>
          <a:p>
            <a:endParaRPr lang="en-US" sz="4800" dirty="0" smtClean="0"/>
          </a:p>
          <a:p>
            <a:r>
              <a:rPr lang="en-US" sz="7200" dirty="0" smtClean="0"/>
              <a:t>					</a:t>
            </a:r>
            <a:r>
              <a:rPr lang="en-US" sz="9600" dirty="0" smtClean="0">
                <a:solidFill>
                  <a:srgbClr val="FFFF00"/>
                </a:solidFill>
              </a:rPr>
              <a:t>Explore</a:t>
            </a:r>
          </a:p>
          <a:p>
            <a:r>
              <a:rPr lang="en-US" sz="4800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			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6587" r="1658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Grow Existing Sources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GROW strong International Student Presence from</a:t>
            </a:r>
          </a:p>
          <a:p>
            <a:pPr lvl="6"/>
            <a:r>
              <a:rPr lang="en-US" sz="3000" dirty="0" smtClean="0"/>
              <a:t>Saudi Arabia - SACM</a:t>
            </a:r>
          </a:p>
          <a:p>
            <a:pPr lvl="6"/>
            <a:r>
              <a:rPr lang="en-US" sz="3000" dirty="0" smtClean="0"/>
              <a:t>China - ICEC</a:t>
            </a:r>
          </a:p>
          <a:p>
            <a:pPr lvl="6"/>
            <a:r>
              <a:rPr lang="en-US" sz="3000" dirty="0" smtClean="0"/>
              <a:t>BVI - H </a:t>
            </a:r>
            <a:r>
              <a:rPr lang="en-US" sz="3000" dirty="0" err="1" smtClean="0"/>
              <a:t>Lavity</a:t>
            </a:r>
            <a:r>
              <a:rPr lang="en-US" sz="3000" dirty="0" smtClean="0"/>
              <a:t> </a:t>
            </a:r>
            <a:r>
              <a:rPr lang="en-US" sz="3000" dirty="0" err="1" smtClean="0"/>
              <a:t>Stoutt</a:t>
            </a:r>
            <a:r>
              <a:rPr lang="en-US" sz="3000" dirty="0" smtClean="0"/>
              <a:t> CC</a:t>
            </a:r>
          </a:p>
          <a:p>
            <a:pPr lvl="6"/>
            <a:r>
              <a:rPr lang="en-US" sz="3000" dirty="0" smtClean="0"/>
              <a:t>Partnership with Crowder CC International Students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DEVELOP</a:t>
            </a:r>
            <a:r>
              <a:rPr lang="en-US" sz="2400" dirty="0" smtClean="0"/>
              <a:t>   US community colleges and high schools  - INDIA, </a:t>
            </a:r>
            <a:r>
              <a:rPr lang="en-US" sz="2400" dirty="0" err="1" smtClean="0"/>
              <a:t>korea</a:t>
            </a:r>
            <a:r>
              <a:rPr lang="en-US" sz="2400" dirty="0" smtClean="0"/>
              <a:t>, </a:t>
            </a:r>
            <a:r>
              <a:rPr lang="en-US" sz="2400" dirty="0" err="1" smtClean="0"/>
              <a:t>japan</a:t>
            </a:r>
            <a:r>
              <a:rPr lang="en-US" sz="2400" dirty="0" smtClean="0"/>
              <a:t>,  TAIWAN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000" dirty="0" smtClean="0"/>
              <a:t>Local Opportunities</a:t>
            </a:r>
          </a:p>
          <a:p>
            <a:r>
              <a:rPr lang="en-US" sz="2000" dirty="0" smtClean="0"/>
              <a:t>NWACC AND CCC have International Student populations already here</a:t>
            </a:r>
          </a:p>
          <a:p>
            <a:r>
              <a:rPr lang="en-US" sz="2000" dirty="0" smtClean="0"/>
              <a:t>Rising High School International Student population in Four-State Area – partner with advisors</a:t>
            </a:r>
          </a:p>
          <a:p>
            <a:r>
              <a:rPr lang="en-US" sz="2000" dirty="0" smtClean="0"/>
              <a:t>Develop </a:t>
            </a:r>
            <a:r>
              <a:rPr lang="en-US" sz="2400" dirty="0" smtClean="0"/>
              <a:t>Graduate Study </a:t>
            </a:r>
            <a:r>
              <a:rPr lang="en-US" sz="2000" dirty="0" smtClean="0"/>
              <a:t>awareness for International Students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International Opportunities</a:t>
            </a:r>
          </a:p>
          <a:p>
            <a:r>
              <a:rPr lang="en-US" sz="2000" dirty="0" smtClean="0"/>
              <a:t>Develop Regional Representative in India through USIEF association (India is the second leading place of origin in the State of Missouri )</a:t>
            </a:r>
          </a:p>
          <a:p>
            <a:r>
              <a:rPr lang="en-US" sz="2000" dirty="0" smtClean="0"/>
              <a:t>Work with Dept. of Economic Development in Japan</a:t>
            </a:r>
          </a:p>
          <a:p>
            <a:r>
              <a:rPr lang="en-US" sz="2000" dirty="0" smtClean="0"/>
              <a:t>KOSA Membership – Korean Overseas Study Association  (Ranked 3</a:t>
            </a:r>
            <a:r>
              <a:rPr lang="en-US" sz="2000" baseline="30000" dirty="0" smtClean="0"/>
              <a:t>rd </a:t>
            </a:r>
            <a:r>
              <a:rPr lang="en-US" sz="2000" dirty="0" smtClean="0"/>
              <a:t> MO)</a:t>
            </a:r>
          </a:p>
          <a:p>
            <a:r>
              <a:rPr lang="en-US" sz="2000" dirty="0" smtClean="0"/>
              <a:t>Develop a Regional Representative in Taiwan through Consultant Agreement  (Ranked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in MO)</a:t>
            </a:r>
          </a:p>
          <a:p>
            <a:pPr>
              <a:buNone/>
            </a:pPr>
            <a:r>
              <a:rPr lang="en-US" sz="2000" dirty="0" smtClean="0"/>
              <a:t>Source: IIE Open Doors, 2010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EXPLORE </a:t>
            </a:r>
            <a:br>
              <a:rPr lang="en-US" sz="2400" dirty="0" smtClean="0"/>
            </a:br>
            <a:r>
              <a:rPr lang="en-US" sz="2400" dirty="0" smtClean="0"/>
              <a:t>partnership with </a:t>
            </a:r>
            <a:r>
              <a:rPr lang="en-US" sz="2400" dirty="0" err="1" smtClean="0"/>
              <a:t>cottey</a:t>
            </a:r>
            <a:r>
              <a:rPr lang="en-US" sz="2400" dirty="0" smtClean="0"/>
              <a:t> college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vietnam</a:t>
            </a:r>
            <a:r>
              <a:rPr lang="en-US" sz="2400" dirty="0" smtClean="0"/>
              <a:t>, TURKEY, brazil, Canada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Local </a:t>
            </a:r>
          </a:p>
          <a:p>
            <a:r>
              <a:rPr lang="en-US" sz="1800" dirty="0" err="1" smtClean="0"/>
              <a:t>Cottey</a:t>
            </a:r>
            <a:r>
              <a:rPr lang="en-US" sz="1800" dirty="0" smtClean="0"/>
              <a:t> College in Nevada, MO – all women’s two-year college with significant International student population.</a:t>
            </a:r>
          </a:p>
          <a:p>
            <a:pPr>
              <a:buNone/>
            </a:pPr>
            <a:r>
              <a:rPr lang="en-US" sz="1800" dirty="0" smtClean="0"/>
              <a:t>International </a:t>
            </a:r>
          </a:p>
          <a:p>
            <a:r>
              <a:rPr lang="en-US" sz="1800" dirty="0" smtClean="0"/>
              <a:t>Vietnamese contacts in Carthage with relatives still in Vietnam</a:t>
            </a:r>
          </a:p>
          <a:p>
            <a:r>
              <a:rPr lang="en-US" sz="1800" dirty="0" smtClean="0"/>
              <a:t>Turkey –work through contact at Education USA, Study Missouri and OACAC</a:t>
            </a:r>
          </a:p>
          <a:p>
            <a:r>
              <a:rPr lang="en-US" sz="1800" dirty="0" smtClean="0"/>
              <a:t>Brazil – Study Missouri affiliation and Brazilian alumni should break open opportunities</a:t>
            </a:r>
          </a:p>
          <a:p>
            <a:r>
              <a:rPr lang="en-US" sz="1800" dirty="0" smtClean="0"/>
              <a:t>Canadian two-year schools – possible arrangement like BVI school – easy access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400" dirty="0" smtClean="0"/>
              <a:t>In the 2009-2010 academic year, Vietnam, Turkey, Brazil and Canada were in the top 15</a:t>
            </a:r>
          </a:p>
          <a:p>
            <a:pPr>
              <a:buNone/>
            </a:pPr>
            <a:r>
              <a:rPr lang="en-US" sz="1400" dirty="0" smtClean="0"/>
              <a:t>places of origin for all International students in US. </a:t>
            </a:r>
          </a:p>
          <a:p>
            <a:pPr>
              <a:buNone/>
            </a:pPr>
            <a:r>
              <a:rPr lang="en-US" sz="1400" dirty="0" smtClean="0"/>
              <a:t>Source: Open Doors 2010 Fast Facts</a:t>
            </a:r>
          </a:p>
          <a:p>
            <a:pPr algn="ctr"/>
            <a:endParaRPr lang="en-US" sz="10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or improved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Enhance the IEP program through clearer benchmarks, better communication with faculty on abilities of each student, better class environment – NO central air!</a:t>
            </a:r>
          </a:p>
          <a:p>
            <a:r>
              <a:rPr lang="en-US" sz="2000" dirty="0" smtClean="0"/>
              <a:t>Create an American Mentor program pairing an American with an IEP student for conversation and cultural exchanges to the benefit of both</a:t>
            </a:r>
          </a:p>
          <a:p>
            <a:r>
              <a:rPr lang="en-US" sz="2000" dirty="0" smtClean="0"/>
              <a:t>Seek to build relationships with international student advisors</a:t>
            </a:r>
          </a:p>
          <a:p>
            <a:r>
              <a:rPr lang="en-US" sz="2000" dirty="0" smtClean="0"/>
              <a:t>Add an international transcript evaluation function to MSSU staff</a:t>
            </a:r>
          </a:p>
          <a:p>
            <a:r>
              <a:rPr lang="en-US" sz="2000" dirty="0" smtClean="0"/>
              <a:t>Outreach to non-profits associated with Education USA</a:t>
            </a:r>
          </a:p>
          <a:p>
            <a:r>
              <a:rPr lang="en-US" sz="2000" dirty="0" smtClean="0"/>
              <a:t>Identify, develop and engage international alumni in recruiting process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NEW MEMBERSHIPS/PARTNERSHIPS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3400" y="1752600"/>
            <a:ext cx="1981200" cy="4343400"/>
          </a:xfrm>
        </p:spPr>
        <p:txBody>
          <a:bodyPr>
            <a:normAutofit/>
          </a:bodyPr>
          <a:lstStyle/>
          <a:p>
            <a:r>
              <a:rPr lang="en-US" sz="1600" i="1" dirty="0" smtClean="0"/>
              <a:t>Cultivate and sustain partnerships that support enrollment, maintain market presence, and enhance the professionalism and knowledge of the staff</a:t>
            </a:r>
            <a:endParaRPr lang="en-US" sz="16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048000" y="1676400"/>
            <a:ext cx="47244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NAFSA – NATIONAL ASSOCIATION OF FOREIGN STUDENT ADVISORS</a:t>
            </a:r>
          </a:p>
          <a:p>
            <a:r>
              <a:rPr lang="en-US" dirty="0" smtClean="0"/>
              <a:t>OACAC – OVERSEAS ASSOCIATION FOR COLLEGE ADMISSIONS COUNSELING</a:t>
            </a:r>
          </a:p>
          <a:p>
            <a:r>
              <a:rPr lang="en-US" dirty="0" smtClean="0"/>
              <a:t>STUDY MISSOURI</a:t>
            </a:r>
          </a:p>
          <a:p>
            <a:r>
              <a:rPr lang="en-US" dirty="0" smtClean="0"/>
              <a:t>USIEF – </a:t>
            </a:r>
            <a:r>
              <a:rPr lang="en-US" smtClean="0"/>
              <a:t>US INDIA EDUCATIONAL FOUNDATION</a:t>
            </a:r>
            <a:endParaRPr lang="en-US" dirty="0" smtClean="0"/>
          </a:p>
          <a:p>
            <a:r>
              <a:rPr lang="en-US" dirty="0" smtClean="0"/>
              <a:t>KOSA – KOREAN OVERSEAS STUDY ASSOCIATION</a:t>
            </a:r>
          </a:p>
          <a:p>
            <a:r>
              <a:rPr lang="en-US" dirty="0" smtClean="0"/>
              <a:t>CIS – COUNCIL OF INTERNATIONAL SCHOOLS</a:t>
            </a:r>
          </a:p>
        </p:txBody>
      </p:sp>
      <p:pic>
        <p:nvPicPr>
          <p:cNvPr id="9" name="Picture 8" descr="C:\DOCUME~1\MSSU-U~1\LOCALS~1\Temp\XPgrpwise\4CFABA36MSSU-DomainCampus1100177726D185D1\Part.0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876800"/>
            <a:ext cx="1676400" cy="1145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International Scholarships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with Southern Foundation and Institute of International Studies to identify sources for fundraising plan for International Student Scholarships</a:t>
            </a:r>
          </a:p>
          <a:p>
            <a:r>
              <a:rPr lang="en-US" dirty="0" smtClean="0"/>
              <a:t>Offer annual International Dinner fundraiser with proceeds going to scholarships</a:t>
            </a:r>
          </a:p>
          <a:p>
            <a:r>
              <a:rPr lang="en-US" dirty="0" smtClean="0"/>
              <a:t>Create plan for distribution of those scholarships</a:t>
            </a:r>
          </a:p>
          <a:p>
            <a:endParaRPr lang="en-US" dirty="0" smtClean="0"/>
          </a:p>
          <a:p>
            <a:pPr lvl="8"/>
            <a:endParaRPr lang="en-US" dirty="0" smtClean="0"/>
          </a:p>
        </p:txBody>
      </p:sp>
      <p:pic>
        <p:nvPicPr>
          <p:cNvPr id="4" name="Picture 3" descr="C:\DOCUME~1\MSSU-U~1\LOCALS~1\Temp\XPgrpwise\4CFABA36MSSU-DomainCampus1100177726D185D1\Part.0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648200"/>
            <a:ext cx="2514600" cy="152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Build strong web presence for International Student Prospects, their parents and advisors, including:</a:t>
            </a: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Clear instructions and consistent communication – translated into several key languages</a:t>
            </a: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YouTube</a:t>
            </a: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Blogs</a:t>
            </a:r>
          </a:p>
          <a:p>
            <a:pPr lvl="1"/>
            <a:r>
              <a:rPr lang="en-US" sz="1600" dirty="0" err="1" smtClean="0">
                <a:solidFill>
                  <a:schemeClr val="accent2"/>
                </a:solidFill>
              </a:rPr>
              <a:t>Facebook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Linked In</a:t>
            </a:r>
          </a:p>
          <a:p>
            <a:r>
              <a:rPr lang="en-US" sz="1800" dirty="0" smtClean="0"/>
              <a:t>Develop a relevant print publication for international students, parents and advisors</a:t>
            </a:r>
          </a:p>
          <a:p>
            <a:r>
              <a:rPr lang="en-US" sz="1800" dirty="0" smtClean="0"/>
              <a:t>Prepare Travel Recruiting Kits for interested alumni</a:t>
            </a:r>
          </a:p>
          <a:p>
            <a:r>
              <a:rPr lang="en-US" sz="1800" dirty="0" smtClean="0"/>
              <a:t>Institute a better follow-through communications with first-year and transfer students through CRM (Customer Relations Management)</a:t>
            </a:r>
          </a:p>
          <a:p>
            <a:r>
              <a:rPr lang="en-US" sz="1800" dirty="0" smtClean="0"/>
              <a:t>Work with International Economic Develop Office of State of Missouri </a:t>
            </a:r>
          </a:p>
          <a:p>
            <a:pPr lvl="1"/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Process/operations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696200" cy="5084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Have in-house capabilities to complete transcript analysis</a:t>
            </a:r>
          </a:p>
          <a:p>
            <a:r>
              <a:rPr lang="en-US" dirty="0" smtClean="0"/>
              <a:t>Upgrade staffing/learning environment of IEP since that is a major draw for Internationals to US schools </a:t>
            </a:r>
          </a:p>
          <a:p>
            <a:r>
              <a:rPr lang="en-US" dirty="0" smtClean="0"/>
              <a:t>Create system to educate on payment plans/expectations earlier and more clearly – be sure admitted student has a good idea of costs and due dates PRIOR to arrival</a:t>
            </a:r>
          </a:p>
          <a:p>
            <a:r>
              <a:rPr lang="en-US" dirty="0" smtClean="0"/>
              <a:t>Create a one-time only fee for International Orientation</a:t>
            </a:r>
          </a:p>
          <a:p>
            <a:r>
              <a:rPr lang="en-US" dirty="0" smtClean="0"/>
              <a:t> Explore feasibility of an International Fee assessed every semester to absorb overhead and fund future growth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4993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Strategic INTERNATIONAL enrollment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700" dirty="0" smtClean="0"/>
              <a:t>Questions?</a:t>
            </a:r>
            <a:endParaRPr lang="en-US" sz="2700" dirty="0"/>
          </a:p>
        </p:txBody>
      </p:sp>
      <p:pic>
        <p:nvPicPr>
          <p:cNvPr id="6" name="Content Placeholder 5" descr="C:\DOCUME~1\MSSU-U~1\LOCALS~1\Temp\XPgrpwise\4CFABA36MSSU-DomainCampus1100177726D185D1\Part.002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3038" y="3228749"/>
            <a:ext cx="1787323" cy="160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International admissions strives to: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079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Support MSSU objectives to increase enrollment and diversity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Establish a stronger global presence for MSSU  through memberships, special programs and recruitment travel</a:t>
            </a:r>
          </a:p>
          <a:p>
            <a:endParaRPr lang="en-US" sz="2400" dirty="0" smtClean="0"/>
          </a:p>
          <a:p>
            <a:r>
              <a:rPr lang="en-US" sz="2400" dirty="0" smtClean="0"/>
              <a:t>Develop an integrated marketing and communication strategy</a:t>
            </a:r>
          </a:p>
          <a:p>
            <a:endParaRPr lang="en-US" sz="2400" dirty="0" smtClean="0"/>
          </a:p>
          <a:p>
            <a:r>
              <a:rPr lang="en-US" sz="2400" dirty="0" smtClean="0"/>
              <a:t>Streamline admissions processing and reporting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FALL 2010 TOTAL INTERNATIONAL ENROLLMENT BY COUNTRY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19600" y="1600200"/>
          <a:ext cx="3200400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23622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i="1" dirty="0" smtClean="0"/>
              <a:t>International Students represent 2% of total population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i="1" dirty="0" smtClean="0"/>
              <a:t>120 students represented in chart from 35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Largest international Student Populations Fall 2010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Type of new </a:t>
            </a:r>
            <a:r>
              <a:rPr lang="en-US" dirty="0" err="1" smtClean="0"/>
              <a:t>Intn’l</a:t>
            </a:r>
            <a:r>
              <a:rPr lang="en-US" dirty="0" smtClean="0"/>
              <a:t> student fall 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FALL 2010 new international student sources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2286000"/>
            <a:ext cx="259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i="1" dirty="0" smtClean="0"/>
              <a:t>27% came from Exchange programs 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i="1" dirty="0" smtClean="0"/>
              <a:t>73% came from non-Exchange programs</a:t>
            </a:r>
          </a:p>
          <a:p>
            <a:endParaRPr lang="en-US" i="1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4419600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/>
          <p:cNvCxnSpPr/>
          <p:nvPr/>
        </p:nvCxnSpPr>
        <p:spPr>
          <a:xfrm rot="5400000">
            <a:off x="3048000" y="39624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" y="58674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762500" y="5829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4400" y="2057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4876800" y="2209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Goal</a:t>
            </a:r>
            <a:r>
              <a:rPr lang="en-US" sz="4800" dirty="0" smtClean="0"/>
              <a:t>              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  To increase the number of academically qualified and financially-sound international students at MSSU by 5</a:t>
            </a:r>
            <a:r>
              <a:rPr lang="en-US" sz="4000" dirty="0" smtClean="0"/>
              <a:t>% </a:t>
            </a:r>
            <a:r>
              <a:rPr lang="en-US" sz="3200" dirty="0" smtClean="0"/>
              <a:t>each year for the next 5 years. </a:t>
            </a:r>
          </a:p>
          <a:p>
            <a:pPr>
              <a:buNone/>
            </a:pPr>
            <a:endParaRPr lang="en-US" sz="3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4800600"/>
          <a:ext cx="7848600" cy="1828800"/>
        </p:xfrm>
        <a:graphic>
          <a:graphicData uri="http://schemas.openxmlformats.org/presentationml/2006/ole">
            <p:oleObj spid="_x0000_s1026" name="Worksheet" r:id="rId3" imgW="5676900" imgH="866851" progId="Excel.Sheet.12">
              <p:embed/>
            </p:oleObj>
          </a:graphicData>
        </a:graphic>
      </p:graphicFrame>
      <p:pic>
        <p:nvPicPr>
          <p:cNvPr id="5" name="Picture 4" descr="C:\DOCUME~1\MSSU-U~1\LOCALS~1\Temp\XPgrpwise\4CFABA36MSSU-DomainCampus1100177726D185D1\Part.00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1000"/>
            <a:ext cx="182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swot</a:t>
            </a:r>
            <a:r>
              <a:rPr lang="en-US" dirty="0" smtClean="0"/>
              <a:t> team members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Chad Stebbins- </a:t>
            </a:r>
            <a:r>
              <a:rPr lang="en-US" dirty="0" smtClean="0"/>
              <a:t>International Institute of Studies</a:t>
            </a:r>
          </a:p>
          <a:p>
            <a:r>
              <a:rPr lang="en-US" b="1" dirty="0" smtClean="0"/>
              <a:t>Josh </a:t>
            </a:r>
            <a:r>
              <a:rPr lang="en-US" b="1" dirty="0" err="1" smtClean="0"/>
              <a:t>Doak</a:t>
            </a:r>
            <a:r>
              <a:rPr lang="en-US" b="1" dirty="0" smtClean="0"/>
              <a:t>- </a:t>
            </a:r>
            <a:r>
              <a:rPr lang="en-US" dirty="0" smtClean="0"/>
              <a:t>Housing</a:t>
            </a:r>
          </a:p>
          <a:p>
            <a:r>
              <a:rPr lang="en-US" b="1" dirty="0" smtClean="0"/>
              <a:t>Kim </a:t>
            </a:r>
            <a:r>
              <a:rPr lang="en-US" b="1" dirty="0" err="1" smtClean="0"/>
              <a:t>Kester</a:t>
            </a:r>
            <a:r>
              <a:rPr lang="en-US" b="1" dirty="0" smtClean="0"/>
              <a:t> and Bill Trudeau- </a:t>
            </a:r>
            <a:r>
              <a:rPr lang="en-US" dirty="0" smtClean="0"/>
              <a:t>Intensive English Program</a:t>
            </a:r>
          </a:p>
          <a:p>
            <a:r>
              <a:rPr lang="en-US" b="1" dirty="0" smtClean="0"/>
              <a:t>Stephanie Goad- </a:t>
            </a:r>
            <a:r>
              <a:rPr lang="en-US" dirty="0" smtClean="0"/>
              <a:t>International Student Services</a:t>
            </a:r>
          </a:p>
          <a:p>
            <a:r>
              <a:rPr lang="en-US" b="1" dirty="0" smtClean="0"/>
              <a:t>Nancy Rainey- </a:t>
            </a:r>
            <a:r>
              <a:rPr lang="en-US" dirty="0" smtClean="0"/>
              <a:t>Business Office</a:t>
            </a:r>
          </a:p>
          <a:p>
            <a:r>
              <a:rPr lang="en-US" b="1" dirty="0" smtClean="0"/>
              <a:t>Tina Miller- </a:t>
            </a:r>
            <a:r>
              <a:rPr lang="en-US" dirty="0" smtClean="0"/>
              <a:t>Registrar</a:t>
            </a:r>
          </a:p>
          <a:p>
            <a:r>
              <a:rPr lang="en-US" b="1" dirty="0" smtClean="0"/>
              <a:t>Rod </a:t>
            </a:r>
            <a:r>
              <a:rPr lang="en-US" b="1" dirty="0" err="1" smtClean="0"/>
              <a:t>Surber</a:t>
            </a:r>
            <a:r>
              <a:rPr lang="en-US" b="1" dirty="0" smtClean="0"/>
              <a:t>- </a:t>
            </a:r>
            <a:r>
              <a:rPr lang="en-US" dirty="0" smtClean="0"/>
              <a:t>Marketing and Public Relations</a:t>
            </a:r>
          </a:p>
          <a:p>
            <a:r>
              <a:rPr lang="en-US" b="1" dirty="0" err="1" smtClean="0"/>
              <a:t>Elke</a:t>
            </a:r>
            <a:r>
              <a:rPr lang="en-US" b="1" dirty="0" smtClean="0"/>
              <a:t> Howe- </a:t>
            </a:r>
            <a:r>
              <a:rPr lang="en-US" dirty="0" smtClean="0"/>
              <a:t>Faculty/ Staff/ Process Improvement</a:t>
            </a:r>
          </a:p>
          <a:p>
            <a:r>
              <a:rPr lang="en-US" b="1" dirty="0" smtClean="0"/>
              <a:t>Cathleen Garrison- </a:t>
            </a:r>
            <a:r>
              <a:rPr lang="en-US" dirty="0" smtClean="0"/>
              <a:t>International Recruitment and Admissions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Major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Challenges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competition from other public and private universities</a:t>
            </a:r>
          </a:p>
          <a:p>
            <a:r>
              <a:rPr lang="en-US" dirty="0" smtClean="0"/>
              <a:t>Transcript evaluation by third party slows admission process down by at least 3 weeks – costs applicant extra </a:t>
            </a:r>
          </a:p>
          <a:p>
            <a:r>
              <a:rPr lang="en-US" dirty="0" smtClean="0"/>
              <a:t>Limited scholarships available for </a:t>
            </a:r>
            <a:r>
              <a:rPr lang="en-US" smtClean="0"/>
              <a:t>international students</a:t>
            </a:r>
            <a:endParaRPr lang="en-US" dirty="0" smtClean="0"/>
          </a:p>
          <a:p>
            <a:r>
              <a:rPr lang="en-US" dirty="0" smtClean="0"/>
              <a:t>Limited staffing, budget and travel ability in light of 192 countries </a:t>
            </a:r>
          </a:p>
          <a:p>
            <a:r>
              <a:rPr lang="en-US" dirty="0" smtClean="0"/>
              <a:t>Limited on-campus housing available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rgbClr val="006000"/>
      </a:dk1>
      <a:lt1>
        <a:srgbClr val="FFC000"/>
      </a:lt1>
      <a:dk2>
        <a:srgbClr val="006600"/>
      </a:dk2>
      <a:lt2>
        <a:srgbClr val="FFC000"/>
      </a:lt2>
      <a:accent1>
        <a:srgbClr val="00A500"/>
      </a:accent1>
      <a:accent2>
        <a:srgbClr val="006000"/>
      </a:accent2>
      <a:accent3>
        <a:srgbClr val="FFC000"/>
      </a:accent3>
      <a:accent4>
        <a:srgbClr val="006000"/>
      </a:accent4>
      <a:accent5>
        <a:srgbClr val="003300"/>
      </a:accent5>
      <a:accent6>
        <a:srgbClr val="006000"/>
      </a:accent6>
      <a:hlink>
        <a:srgbClr val="003300"/>
      </a:hlink>
      <a:folHlink>
        <a:srgbClr val="FFC0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822</TotalTime>
  <Words>861</Words>
  <Application>Microsoft Office PowerPoint</Application>
  <PresentationFormat>On-screen Show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Opulent</vt:lpstr>
      <vt:lpstr>Worksheet</vt:lpstr>
      <vt:lpstr>International  Enrollment Management Strategic Plan</vt:lpstr>
      <vt:lpstr>International admissions strives to:</vt:lpstr>
      <vt:lpstr>FALL 2010 TOTAL INTERNATIONAL ENROLLMENT BY COUNTRY</vt:lpstr>
      <vt:lpstr>Largest international Student Populations Fall 2010</vt:lpstr>
      <vt:lpstr>Type of new Intn’l student fall 2010</vt:lpstr>
      <vt:lpstr>FALL 2010 new international student sources</vt:lpstr>
      <vt:lpstr>Goal                </vt:lpstr>
      <vt:lpstr>swot team members</vt:lpstr>
      <vt:lpstr>Major                                                                                        Challenges identified</vt:lpstr>
      <vt:lpstr>Markets</vt:lpstr>
      <vt:lpstr>Grow Existing Sources</vt:lpstr>
      <vt:lpstr>DEVELOP   US community colleges and high schools  - INDIA, korea, japan,  TAIWAN </vt:lpstr>
      <vt:lpstr>EXPLORE  partnership with cottey college  vietnam, TURKEY, brazil, Canada </vt:lpstr>
      <vt:lpstr>NEW or improved PROGRAMMING</vt:lpstr>
      <vt:lpstr>NEW MEMBERSHIPS/PARTNERSHIPS</vt:lpstr>
      <vt:lpstr>Creating International Scholarships </vt:lpstr>
      <vt:lpstr>MARKETING</vt:lpstr>
      <vt:lpstr>Process/operations improvement</vt:lpstr>
      <vt:lpstr>Strategic INTERNATIONAL enrollment    Questions?</vt:lpstr>
    </vt:vector>
  </TitlesOfParts>
  <Company>MSSU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Enrollment Management</dc:title>
  <dc:creator>MSSU-User</dc:creator>
  <cp:lastModifiedBy>MSSU-User</cp:lastModifiedBy>
  <cp:revision>182</cp:revision>
  <dcterms:created xsi:type="dcterms:W3CDTF">2010-12-08T19:22:38Z</dcterms:created>
  <dcterms:modified xsi:type="dcterms:W3CDTF">2011-03-16T15:57:03Z</dcterms:modified>
</cp:coreProperties>
</file>