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4" r:id="rId5"/>
    <p:sldId id="261" r:id="rId6"/>
    <p:sldId id="262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54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B14A278-664F-465C-88A9-37A6EFB73268}" type="datetimeFigureOut">
              <a:rPr lang="en-US" smtClean="0"/>
              <a:pPr/>
              <a:t>3/17/2011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7CF702-2BCC-4726-B560-176AF19B94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AF2767-B5DF-4A3C-9CD7-F9852A717BAE}" type="datetimeFigureOut">
              <a:rPr lang="en-US" smtClean="0"/>
              <a:pPr/>
              <a:t>3/17/2011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76A856-2E00-44C0-A079-F69A51341D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F2767-B5DF-4A3C-9CD7-F9852A717BAE}" type="datetimeFigureOut">
              <a:rPr lang="en-US" smtClean="0"/>
              <a:pPr/>
              <a:t>3/17/2011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6A856-2E00-44C0-A079-F69A51341D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F2767-B5DF-4A3C-9CD7-F9852A717BAE}" type="datetimeFigureOut">
              <a:rPr lang="en-US" smtClean="0"/>
              <a:pPr/>
              <a:t>3/17/2011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6A856-2E00-44C0-A079-F69A51341D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F2767-B5DF-4A3C-9CD7-F9852A717BAE}" type="datetimeFigureOut">
              <a:rPr lang="en-US" smtClean="0"/>
              <a:pPr/>
              <a:t>3/17/2011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6A856-2E00-44C0-A079-F69A51341D8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F2767-B5DF-4A3C-9CD7-F9852A717BAE}" type="datetimeFigureOut">
              <a:rPr lang="en-US" smtClean="0"/>
              <a:pPr/>
              <a:t>3/17/2011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6A856-2E00-44C0-A079-F69A51341D8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F2767-B5DF-4A3C-9CD7-F9852A717BAE}" type="datetimeFigureOut">
              <a:rPr lang="en-US" smtClean="0"/>
              <a:pPr/>
              <a:t>3/17/2011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6A856-2E00-44C0-A079-F69A51341D8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F2767-B5DF-4A3C-9CD7-F9852A717BAE}" type="datetimeFigureOut">
              <a:rPr lang="en-US" smtClean="0"/>
              <a:pPr/>
              <a:t>3/17/2011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6A856-2E00-44C0-A079-F69A51341D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F2767-B5DF-4A3C-9CD7-F9852A717BAE}" type="datetimeFigureOut">
              <a:rPr lang="en-US" smtClean="0"/>
              <a:pPr/>
              <a:t>3/17/2011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6A856-2E00-44C0-A079-F69A51341D8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F2767-B5DF-4A3C-9CD7-F9852A717BAE}" type="datetimeFigureOut">
              <a:rPr lang="en-US" smtClean="0"/>
              <a:pPr/>
              <a:t>3/17/2011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6A856-2E00-44C0-A079-F69A51341D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0AF2767-B5DF-4A3C-9CD7-F9852A717BAE}" type="datetimeFigureOut">
              <a:rPr lang="en-US" smtClean="0"/>
              <a:pPr/>
              <a:t>3/17/2011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76A856-2E00-44C0-A079-F69A51341D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AF2767-B5DF-4A3C-9CD7-F9852A717BAE}" type="datetimeFigureOut">
              <a:rPr lang="en-US" smtClean="0"/>
              <a:pPr/>
              <a:t>3/17/2011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76A856-2E00-44C0-A079-F69A51341D8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0AF2767-B5DF-4A3C-9CD7-F9852A717BAE}" type="datetimeFigureOut">
              <a:rPr lang="en-US" smtClean="0"/>
              <a:pPr/>
              <a:t>3/17/2011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D76A856-2E00-44C0-A079-F69A51341D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2438399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Calibri" pitchFamily="34" charset="0"/>
              </a:rPr>
              <a:t>2011 Board of Governor’s Retreat</a:t>
            </a:r>
            <a:br>
              <a:rPr lang="en-US" sz="4000" dirty="0" smtClean="0">
                <a:latin typeface="Calibri" pitchFamily="34" charset="0"/>
              </a:rPr>
            </a:br>
            <a:r>
              <a:rPr lang="en-US" sz="4000" dirty="0" smtClean="0">
                <a:latin typeface="Calibri" pitchFamily="34" charset="0"/>
              </a:rPr>
              <a:t>March 19, 2011</a:t>
            </a:r>
            <a:br>
              <a:rPr lang="en-US" sz="4000" dirty="0" smtClean="0">
                <a:latin typeface="Calibri" pitchFamily="34" charset="0"/>
              </a:rPr>
            </a:br>
            <a:r>
              <a:rPr lang="en-US" sz="4000" dirty="0" smtClean="0">
                <a:latin typeface="Calibri" pitchFamily="34" charset="0"/>
              </a:rPr>
              <a:t>Financial Update</a:t>
            </a:r>
            <a:br>
              <a:rPr lang="en-US" sz="4000" dirty="0" smtClean="0">
                <a:latin typeface="Calibri" pitchFamily="34" charset="0"/>
              </a:rPr>
            </a:br>
            <a:r>
              <a:rPr lang="en-US" sz="4000" dirty="0" smtClean="0">
                <a:latin typeface="Calibri" pitchFamily="34" charset="0"/>
              </a:rPr>
              <a:t>Rob Yust</a:t>
            </a:r>
            <a:endParaRPr lang="en-US" sz="4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latin typeface="Calibri" pitchFamily="34" charset="0"/>
              </a:rPr>
              <a:t>Impact of Board approved rate and fee increases (as of 02/28/11):</a:t>
            </a:r>
          </a:p>
          <a:p>
            <a:r>
              <a:rPr lang="en-US" sz="1800" dirty="0" smtClean="0">
                <a:latin typeface="Calibri" pitchFamily="34" charset="0"/>
              </a:rPr>
              <a:t>Textbook rental fee increase from $</a:t>
            </a:r>
            <a:r>
              <a:rPr lang="en-US" sz="1800" dirty="0" smtClean="0">
                <a:latin typeface="Calibri" pitchFamily="34" charset="0"/>
              </a:rPr>
              <a:t>7.00 </a:t>
            </a:r>
            <a:r>
              <a:rPr lang="en-US" sz="1800" dirty="0" smtClean="0">
                <a:latin typeface="Calibri" pitchFamily="34" charset="0"/>
              </a:rPr>
              <a:t>to $</a:t>
            </a:r>
            <a:r>
              <a:rPr lang="en-US" sz="1800" dirty="0" smtClean="0">
                <a:latin typeface="Calibri" pitchFamily="34" charset="0"/>
              </a:rPr>
              <a:t>10.00</a:t>
            </a:r>
            <a:r>
              <a:rPr lang="en-US" sz="1800" dirty="0" smtClean="0">
                <a:latin typeface="Calibri" pitchFamily="34" charset="0"/>
              </a:rPr>
              <a:t>			$  205K</a:t>
            </a:r>
          </a:p>
          <a:p>
            <a:r>
              <a:rPr lang="en-US" sz="1800" dirty="0" smtClean="0">
                <a:latin typeface="Calibri" pitchFamily="34" charset="0"/>
              </a:rPr>
              <a:t>Distance Education fee increase from $</a:t>
            </a:r>
            <a:r>
              <a:rPr lang="en-US" sz="1800" dirty="0" smtClean="0">
                <a:latin typeface="Calibri" pitchFamily="34" charset="0"/>
              </a:rPr>
              <a:t>35.00 </a:t>
            </a:r>
            <a:r>
              <a:rPr lang="en-US" sz="1800" dirty="0" smtClean="0">
                <a:latin typeface="Calibri" pitchFamily="34" charset="0"/>
              </a:rPr>
              <a:t>to $</a:t>
            </a:r>
            <a:r>
              <a:rPr lang="en-US" sz="1800" dirty="0" smtClean="0">
                <a:latin typeface="Calibri" pitchFamily="34" charset="0"/>
              </a:rPr>
              <a:t>50.00</a:t>
            </a:r>
            <a:r>
              <a:rPr lang="en-US" sz="1800" dirty="0" smtClean="0">
                <a:latin typeface="Calibri" pitchFamily="34" charset="0"/>
              </a:rPr>
              <a:t>			$  281K</a:t>
            </a:r>
          </a:p>
          <a:p>
            <a:r>
              <a:rPr lang="en-US" sz="1800" dirty="0" smtClean="0">
                <a:latin typeface="Calibri" pitchFamily="34" charset="0"/>
              </a:rPr>
              <a:t>Out-of-state tuition rate increase from $</a:t>
            </a:r>
            <a:r>
              <a:rPr lang="en-US" sz="1800" dirty="0" smtClean="0">
                <a:latin typeface="Calibri" pitchFamily="34" charset="0"/>
              </a:rPr>
              <a:t>286.00 </a:t>
            </a:r>
            <a:r>
              <a:rPr lang="en-US" sz="1800" dirty="0" smtClean="0">
                <a:latin typeface="Calibri" pitchFamily="34" charset="0"/>
              </a:rPr>
              <a:t>to $297.20</a:t>
            </a:r>
          </a:p>
          <a:p>
            <a:r>
              <a:rPr lang="en-US" sz="1800" dirty="0" smtClean="0">
                <a:latin typeface="Calibri" pitchFamily="34" charset="0"/>
              </a:rPr>
              <a:t>Distance tuition rate charged based on student’s residency		$</a:t>
            </a:r>
            <a:r>
              <a:rPr lang="en-US" sz="1800" dirty="0" smtClean="0">
                <a:latin typeface="Calibri" pitchFamily="34" charset="0"/>
              </a:rPr>
              <a:t>1.22M</a:t>
            </a:r>
            <a:r>
              <a:rPr lang="en-US" sz="1800" dirty="0" smtClean="0">
                <a:latin typeface="Calibri" pitchFamily="34" charset="0"/>
              </a:rPr>
              <a:t>				</a:t>
            </a:r>
          </a:p>
          <a:p>
            <a:pPr>
              <a:buNone/>
            </a:pPr>
            <a:r>
              <a:rPr lang="en-US" sz="1800" dirty="0" smtClean="0">
                <a:latin typeface="Calibri" pitchFamily="34" charset="0"/>
              </a:rPr>
              <a:t>Impact of 5.2% reduction in State Appropriations:</a:t>
            </a:r>
          </a:p>
          <a:p>
            <a:r>
              <a:rPr lang="en-US" sz="1800" dirty="0" smtClean="0">
                <a:latin typeface="Calibri" pitchFamily="34" charset="0"/>
              </a:rPr>
              <a:t>As of 02/28/11							</a:t>
            </a: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($  862K)</a:t>
            </a:r>
          </a:p>
          <a:p>
            <a:r>
              <a:rPr lang="en-US" sz="1800" dirty="0" smtClean="0">
                <a:latin typeface="Calibri" pitchFamily="34" charset="0"/>
              </a:rPr>
              <a:t>Projected to 06/30/11						</a:t>
            </a: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($</a:t>
            </a: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1.29M</a:t>
            </a: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  <a:p>
            <a:endParaRPr lang="en-US" sz="1800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Revenue Activity FY2011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6781800" y="2667000"/>
            <a:ext cx="457200" cy="685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914400"/>
          <a:ext cx="8686797" cy="5035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463550">
                <a:tc>
                  <a:txBody>
                    <a:bodyPr/>
                    <a:lstStyle/>
                    <a:p>
                      <a:pPr algn="l"/>
                      <a:r>
                        <a:rPr lang="en-US" sz="1000" u="sng" dirty="0" smtClean="0">
                          <a:latin typeface="Calibri" pitchFamily="34" charset="0"/>
                        </a:rPr>
                        <a:t>Institution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u="sng" dirty="0" smtClean="0">
                          <a:latin typeface="Calibri" pitchFamily="34" charset="0"/>
                        </a:rPr>
                        <a:t>In-State Rate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u="sng" dirty="0" smtClean="0">
                          <a:latin typeface="Calibri" pitchFamily="34" charset="0"/>
                        </a:rPr>
                        <a:t>Total @ 15 hr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u="sng" dirty="0" smtClean="0">
                          <a:latin typeface="Calibri" pitchFamily="34" charset="0"/>
                        </a:rPr>
                        <a:t>Required Fee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u="sng" dirty="0" smtClean="0">
                          <a:latin typeface="Calibri" pitchFamily="34" charset="0"/>
                        </a:rPr>
                        <a:t>Per</a:t>
                      </a:r>
                      <a:r>
                        <a:rPr lang="en-US" sz="1000" u="sng" baseline="0" dirty="0" smtClean="0">
                          <a:latin typeface="Calibri" pitchFamily="34" charset="0"/>
                        </a:rPr>
                        <a:t> Semester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u="sng" dirty="0" smtClean="0">
                          <a:latin typeface="Calibri" pitchFamily="34" charset="0"/>
                        </a:rPr>
                        <a:t>Per Year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u="sng" dirty="0" smtClean="0">
                          <a:latin typeface="Calibri" pitchFamily="34" charset="0"/>
                        </a:rPr>
                        <a:t>O/S</a:t>
                      </a:r>
                      <a:r>
                        <a:rPr lang="en-US" sz="1000" u="sng" baseline="0" dirty="0" smtClean="0">
                          <a:latin typeface="Calibri" pitchFamily="34" charset="0"/>
                        </a:rPr>
                        <a:t> Rate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U of M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System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245.60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3,684.00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Varies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Varies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8,567.86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Varies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Truman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253.00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3,795.00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309.00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3,346.00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6,692.00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478.00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Central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200.55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3,008.25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371.25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3,379.50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6,759.00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401.10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Missouri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State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191.00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2,865.00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348.00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3,213.00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6,426.00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372.00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Lincoln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189.50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2,842.50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245.00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3,087.50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6,175.00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363.83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Southeast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184.89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2,772.00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355.50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3,127.50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6,257.70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349.48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Western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171.93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2,578.95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284.20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2,863.15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5,726.30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320.15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Harris-Stowe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164.00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2,460.00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200.00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2,660.00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5,320.00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323.08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Northwest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163.42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2,451.30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1,162.50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3,613.80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7,227.60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335.78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MSSU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148.53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2,227.95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263.00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2,490.95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4,981.90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297.20</a:t>
                      </a:r>
                      <a:endParaRPr lang="en-US" sz="10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Tuition comparison as reported to MDHE (FY2011)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990600"/>
          <a:ext cx="8686800" cy="5135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00"/>
                <a:gridCol w="965200"/>
                <a:gridCol w="965200"/>
                <a:gridCol w="965200"/>
                <a:gridCol w="965200"/>
                <a:gridCol w="965200"/>
                <a:gridCol w="965200"/>
                <a:gridCol w="965200"/>
                <a:gridCol w="965200"/>
              </a:tblGrid>
              <a:tr h="5631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 dirty="0">
                          <a:latin typeface="Calibri" pitchFamily="34" charset="0"/>
                        </a:rPr>
                        <a:t>Institution</a:t>
                      </a:r>
                      <a:endParaRPr lang="en-US" sz="1000" b="0" i="0" u="sng" strike="noStrike" dirty="0"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sng" strike="noStrike" dirty="0">
                          <a:latin typeface="Calibri" pitchFamily="34" charset="0"/>
                        </a:rPr>
                        <a:t> </a:t>
                      </a:r>
                      <a:r>
                        <a:rPr lang="en-US" sz="1000" u="sng" strike="noStrike" dirty="0" smtClean="0">
                          <a:latin typeface="Calibri" pitchFamily="34" charset="0"/>
                        </a:rPr>
                        <a:t>FY2004 </a:t>
                      </a:r>
                      <a:endParaRPr lang="en-US" sz="1000" b="1" i="0" u="sng" strike="noStrike" dirty="0"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sng" strike="noStrike" dirty="0">
                          <a:latin typeface="Calibri" pitchFamily="34" charset="0"/>
                        </a:rPr>
                        <a:t> FY </a:t>
                      </a:r>
                      <a:r>
                        <a:rPr lang="en-US" sz="1000" u="sng" strike="noStrike" dirty="0" smtClean="0">
                          <a:latin typeface="Calibri" pitchFamily="34" charset="0"/>
                        </a:rPr>
                        <a:t>2005 </a:t>
                      </a:r>
                      <a:endParaRPr lang="en-US" sz="1000" b="1" i="0" u="sng" strike="noStrike" dirty="0"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sng" strike="noStrike" dirty="0">
                          <a:latin typeface="Calibri" pitchFamily="34" charset="0"/>
                        </a:rPr>
                        <a:t> FY </a:t>
                      </a:r>
                      <a:r>
                        <a:rPr lang="en-US" sz="1000" u="sng" strike="noStrike" dirty="0" smtClean="0">
                          <a:latin typeface="Calibri" pitchFamily="34" charset="0"/>
                        </a:rPr>
                        <a:t>2006 </a:t>
                      </a:r>
                      <a:endParaRPr lang="en-US" sz="1000" b="1" i="0" u="sng" strike="noStrike" dirty="0"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sng" strike="noStrike" dirty="0">
                          <a:latin typeface="Calibri" pitchFamily="34" charset="0"/>
                        </a:rPr>
                        <a:t> FY </a:t>
                      </a:r>
                      <a:r>
                        <a:rPr lang="en-US" sz="1000" u="sng" strike="noStrike" dirty="0" smtClean="0">
                          <a:latin typeface="Calibri" pitchFamily="34" charset="0"/>
                        </a:rPr>
                        <a:t>2007 </a:t>
                      </a:r>
                      <a:endParaRPr lang="en-US" sz="1000" b="1" i="0" u="sng" strike="noStrike" dirty="0"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sng" strike="noStrike" dirty="0">
                          <a:latin typeface="Calibri" pitchFamily="34" charset="0"/>
                        </a:rPr>
                        <a:t> FY </a:t>
                      </a:r>
                      <a:r>
                        <a:rPr lang="en-US" sz="1000" u="sng" strike="noStrike" dirty="0" smtClean="0">
                          <a:latin typeface="Calibri" pitchFamily="34" charset="0"/>
                        </a:rPr>
                        <a:t>2008 </a:t>
                      </a:r>
                      <a:endParaRPr lang="en-US" sz="1000" b="1" i="0" u="sng" strike="noStrike" dirty="0"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sng" strike="noStrike" dirty="0">
                          <a:latin typeface="Calibri" pitchFamily="34" charset="0"/>
                        </a:rPr>
                        <a:t> FY </a:t>
                      </a:r>
                      <a:r>
                        <a:rPr lang="en-US" sz="1000" u="sng" strike="noStrike" dirty="0" smtClean="0">
                          <a:latin typeface="Calibri" pitchFamily="34" charset="0"/>
                        </a:rPr>
                        <a:t>2009 </a:t>
                      </a:r>
                      <a:endParaRPr lang="en-US" sz="1000" b="1" i="0" u="sng" strike="noStrike" dirty="0"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sng" strike="noStrike" dirty="0">
                          <a:latin typeface="Calibri" pitchFamily="34" charset="0"/>
                        </a:rPr>
                        <a:t> FY </a:t>
                      </a:r>
                      <a:r>
                        <a:rPr lang="en-US" sz="1000" u="sng" strike="noStrike" dirty="0" smtClean="0">
                          <a:latin typeface="Calibri" pitchFamily="34" charset="0"/>
                        </a:rPr>
                        <a:t>2010 </a:t>
                      </a:r>
                      <a:endParaRPr lang="en-US" sz="1000" b="1" i="0" u="sng" strike="noStrike" dirty="0"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sng" strike="noStrike" dirty="0">
                          <a:latin typeface="Calibri" pitchFamily="34" charset="0"/>
                        </a:rPr>
                        <a:t> FY </a:t>
                      </a:r>
                      <a:r>
                        <a:rPr lang="en-US" sz="1000" u="sng" strike="noStrike" dirty="0" smtClean="0">
                          <a:latin typeface="Calibri" pitchFamily="34" charset="0"/>
                        </a:rPr>
                        <a:t>2011 </a:t>
                      </a:r>
                      <a:endParaRPr lang="en-US" sz="1000" b="1" i="0" u="sng" strike="noStrike" dirty="0"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smtClean="0">
                          <a:latin typeface="Calibri" pitchFamily="34" charset="0"/>
                        </a:rPr>
                        <a:t>U</a:t>
                      </a:r>
                      <a:r>
                        <a:rPr lang="en-US" sz="1000" u="none" strike="noStrike" baseline="0" dirty="0" smtClean="0">
                          <a:latin typeface="Calibri" pitchFamily="34" charset="0"/>
                        </a:rPr>
                        <a:t> of M System</a:t>
                      </a:r>
                      <a:endParaRPr lang="en-US" sz="1000" b="1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$194.80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$209.20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$216.50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$227.30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$235.90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$245.60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$245.60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$245.60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Truman State</a:t>
                      </a:r>
                      <a:endParaRPr lang="en-US" sz="1000" b="1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$191.50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$180.33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$191.33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$248.50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$258.75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$253.00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$253.00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$253.00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Central</a:t>
                      </a:r>
                      <a:endParaRPr lang="en-US" sz="1000" b="1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$149.00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$166.00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$171.00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$180.50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$187.35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$195.30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$195.30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$195.30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Missouri State</a:t>
                      </a:r>
                      <a:endParaRPr lang="en-US" sz="1000" b="1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$138.00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$154.00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$164.00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$173.00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$179.00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$186.00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$186.00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$186.00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Lincoln</a:t>
                      </a:r>
                      <a:endParaRPr lang="en-US" sz="1000" b="1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$129.80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$129.80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$147.08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$154.43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$183.50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$189.50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$189.50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$189.50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Southeast</a:t>
                      </a:r>
                      <a:endParaRPr lang="en-US" sz="1000" b="1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$141.80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$151.80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$158.80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$167.80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$176.80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$184.89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$184.80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$184.80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Western</a:t>
                      </a:r>
                      <a:endParaRPr lang="en-US" sz="1000" b="1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$146.00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$146.00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$146.00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$155.00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$160.00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$166.40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$166.40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$166.40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Harris-Stowe</a:t>
                      </a:r>
                      <a:endParaRPr lang="en-US" sz="1000" b="1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$130.00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$136.50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$136.50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$152.00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$158.00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$164.00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$164.00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$164.00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Northwest</a:t>
                      </a:r>
                      <a:endParaRPr lang="en-US" sz="1000" b="1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$150.50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$165.50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$172.50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$194.50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$148.60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$157.39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$157.39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$157.39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MSSU</a:t>
                      </a:r>
                      <a:endParaRPr lang="en-US" sz="1000" b="1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$127.00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$127.00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$125.00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$130.00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$135.00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$143.00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$143.00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latin typeface="Calibri" pitchFamily="34" charset="0"/>
                        </a:rPr>
                        <a:t>$143.00 </a:t>
                      </a:r>
                      <a:endParaRPr lang="en-US" sz="1000" b="0" i="0" u="none" strike="noStrike" dirty="0">
                        <a:latin typeface="Calibri" pitchFamily="34" charset="0"/>
                      </a:endParaRPr>
                    </a:p>
                  </a:txBody>
                  <a:tcPr marL="9525" marR="9525" marT="9525" marB="9144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2286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History of Per Credit Hour In-State Tuition 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Rates Charged to Students</a:t>
            </a:r>
            <a:endParaRPr lang="en-US" sz="2400" b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533400"/>
          <a:ext cx="8610605" cy="6108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6"/>
                <a:gridCol w="1143000"/>
                <a:gridCol w="1785094"/>
                <a:gridCol w="907901"/>
                <a:gridCol w="907901"/>
                <a:gridCol w="907901"/>
                <a:gridCol w="907901"/>
                <a:gridCol w="907901"/>
              </a:tblGrid>
              <a:tr h="270519"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latin typeface="Calibri" pitchFamily="34" charset="0"/>
                        </a:rPr>
                        <a:t>Tuition Increase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u="sng" dirty="0" smtClean="0">
                          <a:latin typeface="Calibri" pitchFamily="34" charset="0"/>
                        </a:rPr>
                        <a:t>Approp</a:t>
                      </a:r>
                      <a:r>
                        <a:rPr lang="en-US" sz="1000" u="sng" baseline="0" dirty="0" smtClean="0">
                          <a:latin typeface="Calibri" pitchFamily="34" charset="0"/>
                        </a:rPr>
                        <a:t>riation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u="sng" dirty="0" smtClean="0">
                          <a:latin typeface="Calibri" pitchFamily="34" charset="0"/>
                        </a:rPr>
                        <a:t>Cash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u="sng" dirty="0" smtClean="0">
                          <a:latin typeface="Calibri" pitchFamily="34" charset="0"/>
                        </a:rPr>
                        <a:t>FY2012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u="sng" dirty="0" smtClean="0">
                          <a:latin typeface="Calibri" pitchFamily="34" charset="0"/>
                        </a:rPr>
                        <a:t>FY2013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u="sng" dirty="0" smtClean="0">
                          <a:latin typeface="Calibri" pitchFamily="34" charset="0"/>
                        </a:rPr>
                        <a:t>FY2014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u="sng" dirty="0" smtClean="0">
                          <a:latin typeface="Calibri" pitchFamily="34" charset="0"/>
                        </a:rPr>
                        <a:t>FY2015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u="sng" dirty="0" smtClean="0">
                          <a:latin typeface="Calibri" pitchFamily="34" charset="0"/>
                        </a:rPr>
                        <a:t>FY2016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25659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6.05% / $8.65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7%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Beginning Cash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11,000,000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8,680,769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7,224,420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5,516,273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3,553,495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25659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1,110,581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(1,647,585)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Net Cash I / (D)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u="sng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(2,319,231)</a:t>
                      </a:r>
                      <a:endParaRPr lang="en-US" sz="1000" u="sng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(1,456,349)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(1,708,147)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(1,962,778)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(2,220,302)</a:t>
                      </a:r>
                    </a:p>
                  </a:txBody>
                  <a:tcPr anchor="ctr"/>
                </a:tc>
              </a:tr>
              <a:tr h="256595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Ending Cash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8,680,769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7,224,420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5,516,273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3,553,495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1,333,193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25659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9.79% / $14.00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7%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Beginning Cash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11,000,000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9,343,227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8,568,953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7,563,085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6,323,396</a:t>
                      </a:r>
                    </a:p>
                  </a:txBody>
                  <a:tcPr anchor="ctr"/>
                </a:tc>
              </a:tr>
              <a:tr h="25659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1,773,039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(1,647,585)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Net Cash I / (D)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(1,656,773)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(774,274)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(1,005,868)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(1,239,689)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(1,475,778)</a:t>
                      </a:r>
                    </a:p>
                  </a:txBody>
                  <a:tcPr anchor="ctr"/>
                </a:tc>
              </a:tr>
              <a:tr h="256595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Ending Cash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9,343,227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8,568,953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7,563,085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6,323,396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4,847,618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  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25659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11.89% / $17.00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7%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Beginning Cash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11,000,000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9,715,134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9,323,779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8,712,172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7,878,428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25659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2,144,946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(1,647,585)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Net Cash I / (D)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(1,284,866)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(391,355)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(611,607)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(833,744)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(1,057,800)</a:t>
                      </a:r>
                    </a:p>
                  </a:txBody>
                  <a:tcPr anchor="ctr"/>
                </a:tc>
              </a:tr>
              <a:tr h="256595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Ending Cash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9,715,134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9,323,779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8,712,172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7,878,428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6,820,628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132846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25659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13.99% / $20.00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7%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Beginning Cash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11,000,000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10,087,041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10,078,605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9,861,260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9,433,460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25659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2,516,853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(1,647,585)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Net Cash I / (D)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(912,959)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(8,436)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(217,345)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(427,800)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(639,822)</a:t>
                      </a:r>
                    </a:p>
                  </a:txBody>
                  <a:tcPr anchor="ctr"/>
                </a:tc>
              </a:tr>
              <a:tr h="256595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Ending Cash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10,087,041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10,078,605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9,861,260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9,433,460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8,793,638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25659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14.69% / $27.00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7%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Beginning Cash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11,000,000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10,210,861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10,329,911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10,243,828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9,951,181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25659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2,640,673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(1,647,585)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Net Cash I / (D)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(789,139)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u="sng" dirty="0" smtClean="0">
                          <a:latin typeface="Calibri" pitchFamily="34" charset="0"/>
                        </a:rPr>
                        <a:t>119,050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(86,083)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(292,647)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en-US" sz="1000" u="sng" kern="1200" dirty="0" smtClean="0">
                          <a:solidFill>
                            <a:srgbClr val="FF000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(500,664)</a:t>
                      </a:r>
                    </a:p>
                  </a:txBody>
                  <a:tcPr anchor="ctr"/>
                </a:tc>
              </a:tr>
              <a:tr h="256595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Ending Cash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10,210,861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10,329,911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10,243,828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9,951,181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9,450,517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25659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19.58% / $28.00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7%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Beginning Cash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11,000,000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11,077,153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12,088,146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12,920,428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13,573,358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25659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itchFamily="34" charset="0"/>
                        </a:rPr>
                        <a:t>3,506,965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(1,647,585)</a:t>
                      </a:r>
                      <a:endParaRPr lang="en-US" sz="100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Net Cash I / (D)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u="sng" dirty="0" smtClean="0">
                          <a:latin typeface="Calibri" pitchFamily="34" charset="0"/>
                        </a:rPr>
                        <a:t>77,153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u="sng" dirty="0" smtClean="0">
                          <a:latin typeface="Calibri" pitchFamily="34" charset="0"/>
                        </a:rPr>
                        <a:t>1,010,993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u="sng" dirty="0" smtClean="0">
                          <a:latin typeface="Calibri" pitchFamily="34" charset="0"/>
                        </a:rPr>
                        <a:t>832,282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u="sng" dirty="0" smtClean="0">
                          <a:latin typeface="Calibri" pitchFamily="34" charset="0"/>
                        </a:rPr>
                        <a:t>652,930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u="sng" dirty="0" smtClean="0">
                          <a:latin typeface="Calibri" pitchFamily="34" charset="0"/>
                        </a:rPr>
                        <a:t>472,944</a:t>
                      </a:r>
                      <a:endParaRPr lang="en-US" sz="1000" u="sng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256595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itchFamily="34" charset="0"/>
                        </a:rPr>
                        <a:t>Ending Cash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11,077,153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12,088,146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12,920,428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13,573,358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>
                          <a:latin typeface="Calibri" pitchFamily="34" charset="0"/>
                        </a:rPr>
                        <a:t>14,046,302</a:t>
                      </a:r>
                      <a:endParaRPr lang="en-US" sz="100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28800" y="1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itchFamily="34" charset="0"/>
                <a:ea typeface="+mj-ea"/>
                <a:cs typeface="+mj-cs"/>
              </a:rPr>
              <a:t>Financial Projections</a:t>
            </a:r>
            <a:endParaRPr lang="en-US" sz="24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Calibri" pitchFamily="34" charset="0"/>
              </a:rPr>
              <a:t>A slight increase (3%) in tuition revenue annually from FY2013 – FY2016 due to a </a:t>
            </a:r>
            <a:r>
              <a:rPr lang="en-US" sz="1800" dirty="0" smtClean="0">
                <a:latin typeface="Calibri" pitchFamily="34" charset="0"/>
              </a:rPr>
              <a:t>combination </a:t>
            </a:r>
            <a:r>
              <a:rPr lang="en-US" sz="1800" dirty="0" smtClean="0">
                <a:latin typeface="Calibri" pitchFamily="34" charset="0"/>
              </a:rPr>
              <a:t>of increase in enrollment and/or increase in tuition rate.</a:t>
            </a:r>
          </a:p>
          <a:p>
            <a:r>
              <a:rPr lang="en-US" sz="1800" dirty="0" smtClean="0">
                <a:latin typeface="Calibri" pitchFamily="34" charset="0"/>
              </a:rPr>
              <a:t>A small increase in utility cost in FY2014 – FY2016.  Actual has been less than budget and we do not anticipate a budgetary increase until those years.</a:t>
            </a:r>
          </a:p>
          <a:p>
            <a:r>
              <a:rPr lang="en-US" sz="1800" dirty="0" smtClean="0">
                <a:latin typeface="Calibri" pitchFamily="34" charset="0"/>
              </a:rPr>
              <a:t>The projection includes funding for deferred maintenance.</a:t>
            </a:r>
          </a:p>
          <a:p>
            <a:r>
              <a:rPr lang="en-US" sz="1800" dirty="0" smtClean="0">
                <a:latin typeface="Calibri" pitchFamily="34" charset="0"/>
              </a:rPr>
              <a:t>Cash balances exclude the $5 million short-term investment.</a:t>
            </a:r>
          </a:p>
          <a:p>
            <a:r>
              <a:rPr lang="en-US" sz="1800" dirty="0" smtClean="0">
                <a:latin typeface="Calibri" pitchFamily="34" charset="0"/>
              </a:rPr>
              <a:t>Current FY2011 Appropriations – Gross $24,264,876  </a:t>
            </a:r>
          </a:p>
          <a:p>
            <a:pPr>
              <a:buNone/>
            </a:pPr>
            <a:r>
              <a:rPr lang="en-US" sz="1800" dirty="0" smtClean="0">
                <a:latin typeface="Calibri" pitchFamily="34" charset="0"/>
              </a:rPr>
              <a:t>	</a:t>
            </a:r>
            <a:r>
              <a:rPr lang="en-US" sz="1800" dirty="0" smtClean="0">
                <a:latin typeface="Calibri" pitchFamily="34" charset="0"/>
              </a:rPr>
              <a:t>Less </a:t>
            </a:r>
            <a:r>
              <a:rPr lang="en-US" sz="1800" dirty="0" smtClean="0">
                <a:latin typeface="Calibri" pitchFamily="34" charset="0"/>
              </a:rPr>
              <a:t>Governor 3% Reserve ($727,946) = Net $23,536,930</a:t>
            </a:r>
          </a:p>
          <a:p>
            <a:r>
              <a:rPr lang="en-US" sz="1800" dirty="0" smtClean="0">
                <a:latin typeface="Calibri" pitchFamily="34" charset="0"/>
              </a:rPr>
              <a:t>Current tuition </a:t>
            </a:r>
            <a:r>
              <a:rPr lang="en-US" sz="1800" dirty="0" smtClean="0">
                <a:latin typeface="Calibri" pitchFamily="34" charset="0"/>
              </a:rPr>
              <a:t>charged </a:t>
            </a:r>
            <a:r>
              <a:rPr lang="en-US" sz="1800" dirty="0" smtClean="0">
                <a:latin typeface="Calibri" pitchFamily="34" charset="0"/>
              </a:rPr>
              <a:t>to </a:t>
            </a:r>
            <a:r>
              <a:rPr lang="en-US" sz="1800" dirty="0" smtClean="0">
                <a:latin typeface="Calibri" pitchFamily="34" charset="0"/>
              </a:rPr>
              <a:t>student	I/S </a:t>
            </a:r>
            <a:r>
              <a:rPr lang="en-US" sz="1800" dirty="0" smtClean="0">
                <a:latin typeface="Calibri" pitchFamily="34" charset="0"/>
              </a:rPr>
              <a:t>$</a:t>
            </a:r>
            <a:r>
              <a:rPr lang="en-US" sz="1800" dirty="0" smtClean="0">
                <a:latin typeface="Calibri" pitchFamily="34" charset="0"/>
              </a:rPr>
              <a:t>143.00    </a:t>
            </a:r>
            <a:r>
              <a:rPr lang="en-US" sz="1800" dirty="0" smtClean="0">
                <a:latin typeface="Calibri" pitchFamily="34" charset="0"/>
              </a:rPr>
              <a:t>O/S $297.20</a:t>
            </a:r>
          </a:p>
          <a:p>
            <a:pPr>
              <a:buNone/>
            </a:pPr>
            <a:r>
              <a:rPr lang="en-US" sz="1800" dirty="0" smtClean="0">
                <a:latin typeface="Calibri" pitchFamily="34" charset="0"/>
              </a:rPr>
              <a:t>	  6.05% Increase = $  8.65  	</a:t>
            </a:r>
            <a:r>
              <a:rPr lang="en-US" sz="1800" dirty="0" smtClean="0">
                <a:latin typeface="Calibri" pitchFamily="34" charset="0"/>
              </a:rPr>
              <a:t>I/S </a:t>
            </a:r>
            <a:r>
              <a:rPr lang="en-US" sz="1800" dirty="0" smtClean="0">
                <a:latin typeface="Calibri" pitchFamily="34" charset="0"/>
              </a:rPr>
              <a:t>$151.65    O/S $303.30</a:t>
            </a:r>
          </a:p>
          <a:p>
            <a:pPr>
              <a:buNone/>
            </a:pPr>
            <a:r>
              <a:rPr lang="en-US" sz="1800" dirty="0" smtClean="0">
                <a:latin typeface="Calibri" pitchFamily="34" charset="0"/>
              </a:rPr>
              <a:t>	  9.79% Increase = $14.00		I/S $157.00    O/S $314.00</a:t>
            </a:r>
          </a:p>
          <a:p>
            <a:pPr>
              <a:buNone/>
            </a:pPr>
            <a:r>
              <a:rPr lang="en-US" sz="1800" dirty="0" smtClean="0">
                <a:latin typeface="Calibri" pitchFamily="34" charset="0"/>
              </a:rPr>
              <a:t>	11.89% Increase = $17.00		I/S $160.00    O/S $320.00</a:t>
            </a:r>
          </a:p>
          <a:p>
            <a:pPr>
              <a:buNone/>
            </a:pPr>
            <a:r>
              <a:rPr lang="en-US" sz="1800" dirty="0" smtClean="0">
                <a:latin typeface="Calibri" pitchFamily="34" charset="0"/>
              </a:rPr>
              <a:t>	13.99% Increase = $20.00		I/S $163.00    O/S $326.00</a:t>
            </a:r>
          </a:p>
          <a:p>
            <a:pPr>
              <a:buNone/>
            </a:pPr>
            <a:r>
              <a:rPr lang="en-US" sz="1800" dirty="0" smtClean="0">
                <a:latin typeface="Calibri" pitchFamily="34" charset="0"/>
              </a:rPr>
              <a:t>	14.69% Increase = $27.00		I/S $164.00    O/S $328.00</a:t>
            </a:r>
          </a:p>
          <a:p>
            <a:pPr>
              <a:buNone/>
            </a:pPr>
            <a:r>
              <a:rPr lang="en-US" sz="1800" dirty="0" smtClean="0">
                <a:latin typeface="Calibri" pitchFamily="34" charset="0"/>
              </a:rPr>
              <a:t>	19.58% Increase = $28.00		I/S $171.00    O/S $342.00</a:t>
            </a:r>
          </a:p>
          <a:p>
            <a:pPr>
              <a:buNone/>
            </a:pPr>
            <a:r>
              <a:rPr lang="en-US" sz="1800" dirty="0" smtClean="0">
                <a:latin typeface="Calibri" pitchFamily="34" charset="0"/>
              </a:rPr>
              <a:t>	   (Calculations based on the above rates.)</a:t>
            </a:r>
          </a:p>
          <a:p>
            <a:pPr>
              <a:buNone/>
            </a:pPr>
            <a:endParaRPr lang="en-US" sz="2000" dirty="0" smtClean="0">
              <a:latin typeface="Calibri" pitchFamily="34" charset="0"/>
            </a:endParaRPr>
          </a:p>
          <a:p>
            <a:pPr>
              <a:buNone/>
            </a:pPr>
            <a:endParaRPr lang="en-US" sz="2000" dirty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Calibri" pitchFamily="34" charset="0"/>
              </a:rPr>
              <a:t>Financial Projection Assumptions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341</TotalTime>
  <Words>706</Words>
  <Application>Microsoft Office PowerPoint</Application>
  <PresentationFormat>On-screen Show (4:3)</PresentationFormat>
  <Paragraphs>345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2011 Board of Governor’s Retreat March 19, 2011 Financial Update Rob Yust</vt:lpstr>
      <vt:lpstr>Revenue Activity FY2011</vt:lpstr>
      <vt:lpstr>Tuition comparison as reported to MDHE (FY2011)</vt:lpstr>
      <vt:lpstr>Slide 4</vt:lpstr>
      <vt:lpstr>Slide 5</vt:lpstr>
      <vt:lpstr>Financial Projection Assumptions</vt:lpstr>
    </vt:vector>
  </TitlesOfParts>
  <Company>MSSU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MSSU-User</dc:creator>
  <cp:lastModifiedBy>MSSU-User</cp:lastModifiedBy>
  <cp:revision>49</cp:revision>
  <dcterms:created xsi:type="dcterms:W3CDTF">2011-03-15T15:34:22Z</dcterms:created>
  <dcterms:modified xsi:type="dcterms:W3CDTF">2011-03-17T20:34:23Z</dcterms:modified>
</cp:coreProperties>
</file>