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6" r:id="rId3"/>
    <p:sldId id="367" r:id="rId4"/>
    <p:sldId id="372" r:id="rId5"/>
    <p:sldId id="369" r:id="rId6"/>
    <p:sldId id="360" r:id="rId7"/>
    <p:sldId id="362" r:id="rId8"/>
    <p:sldId id="370" r:id="rId9"/>
    <p:sldId id="361" r:id="rId10"/>
    <p:sldId id="365" r:id="rId11"/>
    <p:sldId id="334" r:id="rId12"/>
    <p:sldId id="335" r:id="rId13"/>
    <p:sldId id="363" r:id="rId14"/>
    <p:sldId id="364" r:id="rId15"/>
    <p:sldId id="371" r:id="rId16"/>
    <p:sldId id="34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935E6-A74C-46D2-A5CD-3B65D38A7100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70C6-E524-46E6-A0AC-1E926080F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A818C-3B35-433D-A47A-F9D936F14D62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6155-7050-4263-A3E3-19516EB6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 from Academic Committee Fall</a:t>
            </a:r>
            <a:r>
              <a:rPr lang="en-US" baseline="0" dirty="0" smtClean="0"/>
              <a:t> 2010 Grades report.  Only SA’s used as defined by the academic committee for highest team GPA award.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8012F-A9B5-4EDD-84EF-A1E0E84639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Degrees and SA’s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report in CA, import into Excel, delete blank columns for sport, and run figures.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8012F-A9B5-4EDD-84EF-A1E0E84639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Sports only – used</a:t>
            </a:r>
            <a:r>
              <a:rPr lang="en-US" baseline="0" dirty="0" smtClean="0"/>
              <a:t> numbers from Compliance Assistant (search by sport).  This will be different from the Academic numbers b/c 1.  No cheer/dance, no post </a:t>
            </a:r>
            <a:r>
              <a:rPr lang="en-US" baseline="0" dirty="0" err="1" smtClean="0"/>
              <a:t>els</a:t>
            </a:r>
            <a:r>
              <a:rPr lang="en-US" baseline="0" dirty="0" smtClean="0"/>
              <a:t> and no trainers included.  2.  Some people who participated could have quit and were not included on the academic data count.  3.  Mid-year transfers have been added to CA and were not on fall grades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8012F-A9B5-4EDD-84EF-A1E0E84639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302C2-6B54-4C57-979E-58F7897B20CD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10978-562E-4FB0-9B10-AA62C9FFFE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Missouri Southern Athletics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7696200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Missouri Southern State University: </a:t>
            </a:r>
          </a:p>
          <a:p>
            <a:r>
              <a:rPr lang="en-US" dirty="0" smtClean="0"/>
              <a:t>Board of Governors</a:t>
            </a:r>
          </a:p>
          <a:p>
            <a:r>
              <a:rPr lang="en-US" dirty="0" smtClean="0"/>
              <a:t>March 19, 2011</a:t>
            </a:r>
          </a:p>
          <a:p>
            <a:endParaRPr lang="en-US" dirty="0"/>
          </a:p>
        </p:txBody>
      </p:sp>
      <p:pic>
        <p:nvPicPr>
          <p:cNvPr id="4" name="Picture 3" descr="OMG_0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800"/>
            <a:ext cx="4419600" cy="29354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SouthernFest</a:t>
            </a:r>
            <a:r>
              <a:rPr lang="en-US" sz="4000" dirty="0" smtClean="0"/>
              <a:t>-A Financial &amp; Public Relations Success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675888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 300 supporters attended Dinner/Auction and 42 teams played in golf tournament.</a:t>
            </a:r>
          </a:p>
          <a:p>
            <a:r>
              <a:rPr lang="en-US" dirty="0" smtClean="0"/>
              <a:t>Two-day event generated nearly $40k.</a:t>
            </a:r>
          </a:p>
          <a:p>
            <a:r>
              <a:rPr lang="en-US" dirty="0" smtClean="0"/>
              <a:t>All title and presenting partners have renewed for </a:t>
            </a:r>
            <a:r>
              <a:rPr lang="en-US" dirty="0" err="1" smtClean="0"/>
              <a:t>SouthernFest</a:t>
            </a:r>
            <a:r>
              <a:rPr lang="en-US" dirty="0" smtClean="0"/>
              <a:t> ‘11.  </a:t>
            </a:r>
          </a:p>
          <a:p>
            <a:r>
              <a:rPr lang="en-US" dirty="0" err="1" smtClean="0"/>
              <a:t>SouthernFest</a:t>
            </a:r>
            <a:r>
              <a:rPr lang="en-US" dirty="0" smtClean="0"/>
              <a:t> ‘11: Thursday, July 28 and Friday, July 29 at Downstream and Eagle Creek Golf Course.</a:t>
            </a:r>
          </a:p>
          <a:p>
            <a:endParaRPr lang="en-US" dirty="0"/>
          </a:p>
        </p:txBody>
      </p:sp>
      <p:pic>
        <p:nvPicPr>
          <p:cNvPr id="7" name="Content Placeholder 6" descr="S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3148">
            <a:off x="1475187" y="1437779"/>
            <a:ext cx="2441314" cy="5163315"/>
          </a:xfr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Other events that have an increased focus on Fundraising and Social Events</a:t>
            </a:r>
            <a:endParaRPr lang="en-US" sz="3200" dirty="0"/>
          </a:p>
        </p:txBody>
      </p:sp>
      <p:pic>
        <p:nvPicPr>
          <p:cNvPr id="6" name="Content Placeholder 5" descr="CubClubLogo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743200" cy="2743200"/>
          </a:xfrm>
        </p:spPr>
      </p:pic>
      <p:pic>
        <p:nvPicPr>
          <p:cNvPr id="8" name="Picture 7" descr="IMG_1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85800"/>
            <a:ext cx="1498600" cy="2247900"/>
          </a:xfrm>
          <a:prstGeom prst="rect">
            <a:avLst/>
          </a:prstGeom>
        </p:spPr>
      </p:pic>
      <p:pic>
        <p:nvPicPr>
          <p:cNvPr id="9" name="Picture 8" descr="foundation lant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914400"/>
            <a:ext cx="695325" cy="1047750"/>
          </a:xfrm>
          <a:prstGeom prst="rect">
            <a:avLst/>
          </a:prstGeom>
        </p:spPr>
      </p:pic>
      <p:pic>
        <p:nvPicPr>
          <p:cNvPr id="10" name="Picture 9" descr="Joplin_Sports_Authority_Logo_114x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0079">
            <a:off x="5257800" y="685800"/>
            <a:ext cx="1609725" cy="508334"/>
          </a:xfrm>
          <a:prstGeom prst="rect">
            <a:avLst/>
          </a:prstGeom>
        </p:spPr>
      </p:pic>
      <p:pic>
        <p:nvPicPr>
          <p:cNvPr id="11" name="Picture 10" descr="lions_and_lur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85868">
            <a:off x="2659471" y="797793"/>
            <a:ext cx="2011240" cy="1295400"/>
          </a:xfrm>
          <a:prstGeom prst="rect">
            <a:avLst/>
          </a:prstGeom>
        </p:spPr>
      </p:pic>
      <p:pic>
        <p:nvPicPr>
          <p:cNvPr id="12" name="Picture 11" descr="MIAA HO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35537">
            <a:off x="6864458" y="4794143"/>
            <a:ext cx="1905000" cy="1905000"/>
          </a:xfrm>
          <a:prstGeom prst="rect">
            <a:avLst/>
          </a:prstGeom>
        </p:spPr>
      </p:pic>
      <p:pic>
        <p:nvPicPr>
          <p:cNvPr id="13" name="Picture 12" descr="20-20 vision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51801">
            <a:off x="533400" y="5105400"/>
            <a:ext cx="1066724" cy="1066724"/>
          </a:xfrm>
          <a:prstGeom prst="rect">
            <a:avLst/>
          </a:prstGeom>
        </p:spPr>
      </p:pic>
      <p:pic>
        <p:nvPicPr>
          <p:cNvPr id="14" name="Picture 13" descr="Lion pictur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576409">
            <a:off x="7239000" y="3048000"/>
            <a:ext cx="1905000" cy="1708157"/>
          </a:xfrm>
          <a:prstGeom prst="rect">
            <a:avLst/>
          </a:prstGeom>
        </p:spPr>
      </p:pic>
      <p:pic>
        <p:nvPicPr>
          <p:cNvPr id="16" name="Picture 15" descr="SFBrochureCov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1981200"/>
            <a:ext cx="1321677" cy="3047999"/>
          </a:xfrm>
          <a:prstGeom prst="rect">
            <a:avLst/>
          </a:prstGeom>
        </p:spPr>
      </p:pic>
      <p:pic>
        <p:nvPicPr>
          <p:cNvPr id="15" name="Picture 14" descr="sonic trophy 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657323">
            <a:off x="2052562" y="4558213"/>
            <a:ext cx="2431944" cy="17861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2895600" cy="475472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SouthernFest</a:t>
            </a:r>
            <a:r>
              <a:rPr lang="en-US" dirty="0" smtClean="0"/>
              <a:t> ’11 </a:t>
            </a:r>
          </a:p>
          <a:p>
            <a:r>
              <a:rPr lang="en-US" dirty="0" smtClean="0"/>
              <a:t>Lions &amp; Lures  </a:t>
            </a:r>
          </a:p>
          <a:p>
            <a:r>
              <a:rPr lang="en-US" dirty="0" smtClean="0"/>
              <a:t>Football Alumni Golf Tourney</a:t>
            </a:r>
          </a:p>
          <a:p>
            <a:r>
              <a:rPr lang="en-US" dirty="0" smtClean="0"/>
              <a:t>Athletic Alumni Reunion</a:t>
            </a:r>
          </a:p>
          <a:p>
            <a:r>
              <a:rPr lang="en-US" dirty="0" smtClean="0"/>
              <a:t>Hall of Fame Induction Ceremonies</a:t>
            </a:r>
          </a:p>
          <a:p>
            <a:r>
              <a:rPr lang="en-US" dirty="0" err="1" smtClean="0"/>
              <a:t>Lionpride</a:t>
            </a:r>
            <a:r>
              <a:rPr lang="en-US" dirty="0" smtClean="0"/>
              <a:t> Luncheons</a:t>
            </a:r>
          </a:p>
          <a:p>
            <a:r>
              <a:rPr lang="en-US" dirty="0" smtClean="0"/>
              <a:t>Post game Socials in Joplin and KC</a:t>
            </a:r>
          </a:p>
          <a:p>
            <a:r>
              <a:rPr lang="en-US" dirty="0" smtClean="0"/>
              <a:t>Homecoming as a stand alone event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/>
              <a:t> Fundraising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74992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Athletics had </a:t>
            </a:r>
            <a:r>
              <a:rPr lang="en-US" b="1" dirty="0" smtClean="0"/>
              <a:t>$172,000 </a:t>
            </a:r>
            <a:r>
              <a:rPr lang="en-US" dirty="0" smtClean="0"/>
              <a:t>in deposits into the Foundation for the calendar year of 2009</a:t>
            </a:r>
            <a:endParaRPr lang="en-US" dirty="0"/>
          </a:p>
          <a:p>
            <a:r>
              <a:rPr lang="en-US" dirty="0" smtClean="0"/>
              <a:t>We  increased that amount to </a:t>
            </a:r>
            <a:r>
              <a:rPr lang="en-US" b="1" dirty="0" smtClean="0"/>
              <a:t>$246,000 </a:t>
            </a:r>
            <a:r>
              <a:rPr lang="en-US" dirty="0" smtClean="0"/>
              <a:t>for the calendar year of 2010</a:t>
            </a:r>
          </a:p>
        </p:txBody>
      </p:sp>
      <p:pic>
        <p:nvPicPr>
          <p:cNvPr id="7" name="Content Placeholder 6" descr="HOF-HC 09 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971800"/>
            <a:ext cx="5251215" cy="351527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52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Corporate Sponsorship Focus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600" dirty="0" smtClean="0"/>
              <a:t>In FY10, we billed just over $100k in corporate sponsorships. For FY11, we will bill at least $117,120.  This has been accomplished despite limited success in high profile sports in the ‘09-’10 season.  We will attempt to bill at least $135k in FY12.</a:t>
            </a:r>
          </a:p>
        </p:txBody>
      </p:sp>
      <p:pic>
        <p:nvPicPr>
          <p:cNvPr id="6" name="Content Placeholder 5" descr="sonic trophy 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9577"/>
            <a:ext cx="4038600" cy="29661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Exposure: On-Campus and Off</a:t>
            </a:r>
            <a:endParaRPr lang="en-US" sz="3200" dirty="0"/>
          </a:p>
        </p:txBody>
      </p:sp>
      <p:pic>
        <p:nvPicPr>
          <p:cNvPr id="6" name="Content Placeholder 5" descr="crowd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450" y="1981200"/>
            <a:ext cx="4629000" cy="3099287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3429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We drew over </a:t>
            </a:r>
            <a:r>
              <a:rPr lang="en-US" sz="2600" b="1" dirty="0" smtClean="0"/>
              <a:t>49,000</a:t>
            </a:r>
            <a:r>
              <a:rPr lang="en-US" sz="2600" dirty="0" smtClean="0"/>
              <a:t> fans to our campus for football and basketball games alone this year. This is an average of </a:t>
            </a:r>
            <a:r>
              <a:rPr lang="en-US" sz="2600" b="1" dirty="0" smtClean="0"/>
              <a:t>2,133</a:t>
            </a:r>
            <a:r>
              <a:rPr lang="en-US" sz="2600" dirty="0" smtClean="0"/>
              <a:t> people per event.</a:t>
            </a:r>
          </a:p>
          <a:p>
            <a:r>
              <a:rPr lang="en-US" sz="2600" dirty="0" smtClean="0"/>
              <a:t>Coverage of MSSU Athletics by our local media is on a near daily basis and helps create “top of the mind awareness” and a familiarity in the community. We currently have positive daily articles and reports!</a:t>
            </a:r>
          </a:p>
          <a:p>
            <a:r>
              <a:rPr lang="en-US" sz="2600" dirty="0" smtClean="0"/>
              <a:t>Walking billboards</a:t>
            </a:r>
          </a:p>
          <a:p>
            <a:pPr lvl="1"/>
            <a:r>
              <a:rPr lang="en-US" dirty="0" smtClean="0"/>
              <a:t>Getting our brand out into the community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Update on athletic website</a:t>
            </a:r>
            <a:endParaRPr lang="en-US" dirty="0"/>
          </a:p>
        </p:txBody>
      </p:sp>
      <p:pic>
        <p:nvPicPr>
          <p:cNvPr id="8" name="Content Placeholder 7" descr="screensho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167944" cy="4845807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85515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Able to provide more video and audio functions to fans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Allows for easier updating from any computer with an internet connection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Better fan interaction with polls/posting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Avenue for text and email updates and alerts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Creates more diverse and varied tabs to better service the needs of sports, fundraising, marketing, etc…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Allows for advertisements and revenue generation(sales) in a nice clean and pleasing way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434"/>
                </a:solidFill>
              </a:rPr>
              <a:t>http://www.mssulions.com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Thanks for your time!</a:t>
            </a:r>
            <a:endParaRPr lang="en-US" sz="4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Any Questions?</a:t>
            </a:r>
            <a:endParaRPr lang="en-US" sz="4400" dirty="0"/>
          </a:p>
        </p:txBody>
      </p:sp>
      <p:pic>
        <p:nvPicPr>
          <p:cNvPr id="15" name="Content Placeholder 14" descr="Lion pictur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25786"/>
            <a:ext cx="4041775" cy="36241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Academic Numbers Fall ’10</a:t>
            </a:r>
            <a:endParaRPr lang="en-US" sz="3200" dirty="0"/>
          </a:p>
        </p:txBody>
      </p:sp>
      <p:pic>
        <p:nvPicPr>
          <p:cNvPr id="8" name="Content Placeholder 7" descr="jentri whi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5864" y="1524000"/>
            <a:ext cx="3479571" cy="4664075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533400" y="838200"/>
          <a:ext cx="4495800" cy="5638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92"/>
                <a:gridCol w="899160"/>
                <a:gridCol w="809244"/>
                <a:gridCol w="809244"/>
                <a:gridCol w="899160"/>
              </a:tblGrid>
              <a:tr h="30076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STUDENT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Cumulative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1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ATHLETES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4.0's</a:t>
                      </a:r>
                    </a:p>
                  </a:txBody>
                  <a:tcPr marL="9525" marR="9525" marT="9525" marB="0" anchor="b"/>
                </a:tc>
              </a:tr>
              <a:tr h="254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Cheer/Dance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93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Men's Basketball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2.790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Men's CC/TF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 El's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Volleyball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93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Women's Basketball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93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Women's Soccer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93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Women's CC/TF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Football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0076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3200400" cy="167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Academic Numbers in degree programs- 2011</a:t>
            </a:r>
            <a:endParaRPr lang="en-US" sz="3200" dirty="0"/>
          </a:p>
        </p:txBody>
      </p:sp>
      <p:pic>
        <p:nvPicPr>
          <p:cNvPr id="5" name="Picture 4" descr="IMG_7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4114800" cy="2743200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581401" y="0"/>
          <a:ext cx="5562599" cy="6857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156"/>
                <a:gridCol w="1242268"/>
                <a:gridCol w="1739175"/>
              </a:tblGrid>
              <a:tr h="677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Degree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 of SA's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of SA's</a:t>
                      </a: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Communication,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Journalism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4.6%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&amp; Information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Sciences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Education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19.1%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History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Liberal Arts &amp; Sciences, General Studies &amp; Humanities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Biological Sciences &amp; Biomedical Sciences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8.7%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Parks,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&amp; Leisure Studies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Physical Sciences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0.3%</a:t>
                      </a: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Science Technologies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Psychology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983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Homeland Security, Law Enforcement, Firefighting &amp; Related Protective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11.4%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Visual and Performing Arts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 Professions &amp; Related Programs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7.6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  <a:tr h="46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Business, Management, Marketing &amp; Related Support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59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16.1%</a:t>
                      </a:r>
                      <a:endParaRPr lang="en-US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Undeclared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10.9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51054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Academic Award Numbers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95400"/>
            <a:ext cx="390448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2010-11:</a:t>
            </a:r>
          </a:p>
          <a:p>
            <a:pPr lvl="1"/>
            <a:r>
              <a:rPr lang="en-US" dirty="0" smtClean="0"/>
              <a:t>Eight Academic National Scholar Athlete Selections (spring sports yet to be awarded)</a:t>
            </a:r>
          </a:p>
          <a:p>
            <a:pPr lvl="1"/>
            <a:r>
              <a:rPr lang="en-US" dirty="0" smtClean="0"/>
              <a:t>Three teams earned Team Academic Awards through their respective coaches associations</a:t>
            </a:r>
          </a:p>
          <a:p>
            <a:pPr lvl="1"/>
            <a:r>
              <a:rPr lang="en-US" dirty="0" smtClean="0"/>
              <a:t>Over 100 MIAA Academic Honor Roll Selections</a:t>
            </a:r>
          </a:p>
          <a:p>
            <a:pPr lvl="1"/>
            <a:r>
              <a:rPr lang="en-US" dirty="0" smtClean="0"/>
              <a:t>One Elite 88 Winner for the best GPA for any participants in a national tournament (playoff)- Victoria Kline (4.0 graduating </a:t>
            </a:r>
            <a:r>
              <a:rPr lang="en-US" dirty="0" err="1" smtClean="0"/>
              <a:t>Snr</a:t>
            </a:r>
            <a:r>
              <a:rPr lang="en-US" dirty="0" smtClean="0"/>
              <a:t>.)</a:t>
            </a:r>
          </a:p>
        </p:txBody>
      </p:sp>
      <p:pic>
        <p:nvPicPr>
          <p:cNvPr id="9" name="Content Placeholder 8" descr="WXC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61291">
            <a:off x="365163" y="1026189"/>
            <a:ext cx="3576288" cy="534235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Participation Numbers for our student-athletes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143000"/>
          <a:ext cx="36576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8000"/>
                          </a:solidFill>
                          <a:latin typeface="Calibri"/>
                        </a:rPr>
                        <a:t>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8000"/>
                          </a:solidFill>
                          <a:latin typeface="Calibri"/>
                        </a:rPr>
                        <a:t># Participants*</a:t>
                      </a: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Baseball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Football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Men's Basketball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Men's XC/Track &amp; Field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Men's Golf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Women's Basketball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Women's XC/Track &amp; Field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Women's Soccer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Volleyball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*Unduplicated 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1" name="Content Placeholder 10" descr="DSC_05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21334"/>
            <a:ext cx="3810000" cy="56914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Increased Community Involvement and Fundraising Focus</a:t>
            </a:r>
            <a:endParaRPr lang="en-US" sz="4000" dirty="0"/>
          </a:p>
        </p:txBody>
      </p:sp>
      <p:pic>
        <p:nvPicPr>
          <p:cNvPr id="5" name="Content Placeholder 4" descr="DSC_0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51746">
            <a:off x="685800" y="1219200"/>
            <a:ext cx="4038600" cy="2703526"/>
          </a:xfrm>
        </p:spPr>
      </p:pic>
      <p:pic>
        <p:nvPicPr>
          <p:cNvPr id="6" name="Content Placeholder 5" descr="IMG_2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852910">
            <a:off x="5195762" y="632322"/>
            <a:ext cx="4038600" cy="2692400"/>
          </a:xfrm>
        </p:spPr>
      </p:pic>
      <p:pic>
        <p:nvPicPr>
          <p:cNvPr id="7" name="Picture 6" descr="OMG_0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65422">
            <a:off x="2454729" y="4170125"/>
            <a:ext cx="3733800" cy="2479912"/>
          </a:xfrm>
          <a:prstGeom prst="rect">
            <a:avLst/>
          </a:prstGeom>
        </p:spPr>
      </p:pic>
      <p:pic>
        <p:nvPicPr>
          <p:cNvPr id="8" name="Picture 7" descr="IMG_3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971800"/>
            <a:ext cx="3810000" cy="2540000"/>
          </a:xfrm>
          <a:prstGeom prst="rect">
            <a:avLst/>
          </a:prstGeom>
        </p:spPr>
      </p:pic>
      <p:pic>
        <p:nvPicPr>
          <p:cNvPr id="9" name="Picture 8" descr="OMG_10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65529">
            <a:off x="228600" y="4343400"/>
            <a:ext cx="2971800" cy="19738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2010 MSSU Hall of Fame Inductees</a:t>
            </a:r>
            <a:endParaRPr lang="en-US" dirty="0"/>
          </a:p>
        </p:txBody>
      </p:sp>
      <p:pic>
        <p:nvPicPr>
          <p:cNvPr id="7" name="Content Placeholder 6" descr="crowd sho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323424"/>
            <a:ext cx="4133850" cy="3239176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657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b="1" i="1" dirty="0" smtClean="0"/>
          </a:p>
          <a:p>
            <a:r>
              <a:rPr lang="en-US" b="1" i="1" dirty="0" err="1" smtClean="0"/>
              <a:t>Shally</a:t>
            </a:r>
            <a:r>
              <a:rPr lang="en-US" b="1" i="1" dirty="0" smtClean="0"/>
              <a:t> </a:t>
            </a:r>
            <a:r>
              <a:rPr lang="en-US" b="1" i="1" dirty="0" err="1" smtClean="0"/>
              <a:t>Lundien</a:t>
            </a:r>
            <a:r>
              <a:rPr lang="en-US" b="1" i="1" dirty="0" smtClean="0"/>
              <a:t>         Softball (1994-95)</a:t>
            </a:r>
          </a:p>
          <a:p>
            <a:endParaRPr lang="en-US" b="1" i="1" dirty="0" smtClean="0"/>
          </a:p>
          <a:p>
            <a:r>
              <a:rPr lang="en-US" b="1" i="1" dirty="0" err="1" smtClean="0"/>
              <a:t>Dalana</a:t>
            </a:r>
            <a:r>
              <a:rPr lang="en-US" b="1" i="1" dirty="0" smtClean="0"/>
              <a:t> (</a:t>
            </a:r>
            <a:r>
              <a:rPr lang="en-US" b="1" i="1" dirty="0" err="1" smtClean="0"/>
              <a:t>Lofland</a:t>
            </a:r>
            <a:r>
              <a:rPr lang="en-US" b="1" i="1" dirty="0" smtClean="0"/>
              <a:t>) Rutledge</a:t>
            </a:r>
            <a:br>
              <a:rPr lang="en-US" b="1" i="1" dirty="0" smtClean="0"/>
            </a:br>
            <a:r>
              <a:rPr lang="en-US" b="1" i="1" dirty="0" smtClean="0"/>
              <a:t>Cross Country/Track and Field (1994-98)</a:t>
            </a:r>
          </a:p>
          <a:p>
            <a:endParaRPr lang="en-US" b="1" i="1" dirty="0" smtClean="0"/>
          </a:p>
          <a:p>
            <a:r>
              <a:rPr lang="en-US" b="1" i="1" dirty="0" smtClean="0"/>
              <a:t>Albert “Juice” Bland</a:t>
            </a:r>
            <a:br>
              <a:rPr lang="en-US" b="1" i="1" dirty="0" smtClean="0"/>
            </a:br>
            <a:r>
              <a:rPr lang="en-US" b="1" i="1" dirty="0" smtClean="0"/>
              <a:t>Football (1993-95)</a:t>
            </a:r>
          </a:p>
          <a:p>
            <a:endParaRPr lang="en-US" b="1" i="1" dirty="0" smtClean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Student- Athletes in the Community</a:t>
            </a:r>
            <a:endParaRPr lang="en-US" dirty="0"/>
          </a:p>
        </p:txBody>
      </p:sp>
      <p:pic>
        <p:nvPicPr>
          <p:cNvPr id="5" name="Content Placeholder 4" descr="Breast Cancer Awareness n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32760"/>
            <a:ext cx="4267200" cy="28407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675888" cy="56388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/>
              <a:t>Special Olympics (Track and Field)</a:t>
            </a:r>
          </a:p>
          <a:p>
            <a:r>
              <a:rPr lang="en-US" sz="5600" dirty="0" smtClean="0"/>
              <a:t>Special Olympics (Bowling) </a:t>
            </a:r>
          </a:p>
          <a:p>
            <a:r>
              <a:rPr lang="en-US" sz="5600" dirty="0" smtClean="0"/>
              <a:t>Community Blood Drive</a:t>
            </a:r>
          </a:p>
          <a:p>
            <a:r>
              <a:rPr lang="en-US" sz="5600" dirty="0" smtClean="0"/>
              <a:t>Breast Cancer Awareness Night</a:t>
            </a:r>
          </a:p>
          <a:p>
            <a:r>
              <a:rPr lang="en-US" sz="5600" dirty="0" smtClean="0"/>
              <a:t>Adopt-a-Street Program </a:t>
            </a:r>
          </a:p>
          <a:p>
            <a:r>
              <a:rPr lang="en-US" sz="5600" dirty="0" smtClean="0"/>
              <a:t>MIAA Canned Food Drive </a:t>
            </a:r>
          </a:p>
          <a:p>
            <a:r>
              <a:rPr lang="en-US" sz="5600" dirty="0" smtClean="0"/>
              <a:t>River Clean-Up</a:t>
            </a:r>
          </a:p>
          <a:p>
            <a:r>
              <a:rPr lang="en-US" sz="5600" dirty="0" smtClean="0"/>
              <a:t>Charity Prom Event</a:t>
            </a:r>
          </a:p>
          <a:p>
            <a:r>
              <a:rPr lang="en-US" sz="5600" dirty="0" smtClean="0"/>
              <a:t>Free Fall Basketball Clinic</a:t>
            </a:r>
          </a:p>
          <a:p>
            <a:r>
              <a:rPr lang="en-US" sz="5600" dirty="0" smtClean="0"/>
              <a:t>JACS Basketball Clinic</a:t>
            </a:r>
          </a:p>
          <a:p>
            <a:r>
              <a:rPr lang="en-US" sz="5600" dirty="0" smtClean="0"/>
              <a:t>Salvation Army Clothing Drive</a:t>
            </a:r>
          </a:p>
          <a:p>
            <a:r>
              <a:rPr lang="en-US" sz="5600" dirty="0" smtClean="0"/>
              <a:t>FCA/Boys' and Girls' Club Christmas Party</a:t>
            </a:r>
          </a:p>
          <a:p>
            <a:r>
              <a:rPr lang="en-US" sz="5600" dirty="0" smtClean="0"/>
              <a:t>MIAA Basketball Tournament - Operation Breakthrough (2008)  Harvester's (2009) </a:t>
            </a:r>
          </a:p>
          <a:p>
            <a:r>
              <a:rPr lang="en-US" sz="5600" dirty="0" smtClean="0"/>
              <a:t>Lafayette House - (Battered Women and Children)</a:t>
            </a:r>
          </a:p>
          <a:p>
            <a:r>
              <a:rPr lang="en-US" sz="5600" dirty="0" smtClean="0"/>
              <a:t>Cerebral Palsy of Tri-County</a:t>
            </a:r>
          </a:p>
          <a:p>
            <a:r>
              <a:rPr lang="en-US" sz="5600" dirty="0" smtClean="0"/>
              <a:t>MLK Day of Service</a:t>
            </a:r>
          </a:p>
          <a:p>
            <a:r>
              <a:rPr lang="en-US" sz="5600" dirty="0" smtClean="0"/>
              <a:t>Sarcoxie Youth Sports</a:t>
            </a:r>
          </a:p>
          <a:p>
            <a:pPr>
              <a:buNone/>
            </a:pPr>
            <a:endParaRPr lang="en-US" sz="56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615401">
            <a:off x="405752" y="5052075"/>
            <a:ext cx="47890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Since May 1, 2010 we have departmentally  amassed more than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3,500 documented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hours of community service by our student-athletes &amp; staff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86868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Lionbacker</a:t>
            </a:r>
            <a:r>
              <a:rPr lang="en-US" dirty="0" smtClean="0"/>
              <a:t> Organization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76198" y="1524000"/>
          <a:ext cx="89154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5"/>
                <a:gridCol w="1019177"/>
                <a:gridCol w="1209673"/>
                <a:gridCol w="1114425"/>
                <a:gridCol w="1114425"/>
                <a:gridCol w="1114425"/>
                <a:gridCol w="1114425"/>
                <a:gridCol w="1114425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Membership LVL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Starting Line Up ($100)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Team Cpt. ($300)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All- Conference ($600)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All-American ($1200)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National Champion</a:t>
                      </a:r>
                      <a:r>
                        <a:rPr lang="en-US" sz="1200" baseline="0" dirty="0" smtClean="0"/>
                        <a:t> ($2500)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Hall of Fame ($5000)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Legendary ($10000)</a:t>
                      </a:r>
                      <a:endParaRPr lang="en-US" sz="12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Members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Contributions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$21500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$26100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$10000</a:t>
                      </a:r>
                      <a:endParaRPr lang="en-US" sz="12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#</a:t>
                      </a:r>
                      <a:r>
                        <a:rPr lang="en-US" sz="1200" baseline="0" dirty="0" smtClean="0"/>
                        <a:t> of LB’s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224</a:t>
                      </a:r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This is the</a:t>
                      </a:r>
                      <a:r>
                        <a:rPr lang="en-US" sz="1200" baseline="0" dirty="0" smtClean="0"/>
                        <a:t> down 16 (including </a:t>
                      </a:r>
                      <a:r>
                        <a:rPr lang="en-US" sz="1200" baseline="0" dirty="0" err="1" smtClean="0"/>
                        <a:t>corp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Lionbacker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Donation Total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$81033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Non-Member Season Tickets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$5733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LB Season Tickets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$49000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Season Tickets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$54733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Season Tickets Down$17000 from last year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Donations up</a:t>
                      </a:r>
                      <a:r>
                        <a:rPr lang="en-US" sz="1200" baseline="0" dirty="0" smtClean="0"/>
                        <a:t> $75300 from last year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Average LB Donation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$334.42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Average LB</a:t>
                      </a:r>
                      <a:r>
                        <a:rPr lang="en-US" sz="1200" baseline="0" dirty="0" smtClean="0"/>
                        <a:t> Total Spent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$552.04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5257800"/>
            <a:ext cx="5334000" cy="144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This tells us: 1. LB are joining the membership club ;   2. There membership seems to be based on benefits and/or support of athletics;  3. they are picking their sport/ticket packages of preference (more  ala carte) 4. Corporate Sponsorship is tied to both membership and marketing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13926</TotalTime>
  <Words>1078</Words>
  <Application>Microsoft Office PowerPoint</Application>
  <PresentationFormat>On-screen Show (4:3)</PresentationFormat>
  <Paragraphs>279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Missouri Southern Athletics</vt:lpstr>
      <vt:lpstr>Academic Numbers Fall ’10</vt:lpstr>
      <vt:lpstr>Academic Numbers in degree programs- 2011</vt:lpstr>
      <vt:lpstr>Academic Award Numbers</vt:lpstr>
      <vt:lpstr>Participation Numbers for our student-athletes</vt:lpstr>
      <vt:lpstr>Increased Community Involvement and Fundraising Focus</vt:lpstr>
      <vt:lpstr>The 2010 MSSU Hall of Fame Inductees</vt:lpstr>
      <vt:lpstr>Student- Athletes in the Community</vt:lpstr>
      <vt:lpstr>Lionbacker Organization Results</vt:lpstr>
      <vt:lpstr>SouthernFest-A Financial &amp; Public Relations Success </vt:lpstr>
      <vt:lpstr>Other events that have an increased focus on Fundraising and Social Events</vt:lpstr>
      <vt:lpstr> Fundraising Efforts</vt:lpstr>
      <vt:lpstr>Corporate Sponsorship Focus</vt:lpstr>
      <vt:lpstr>Exposure: On-Campus and Off</vt:lpstr>
      <vt:lpstr>Update on athletic website</vt:lpstr>
      <vt:lpstr>Thanks for your time!</vt:lpstr>
    </vt:vector>
  </TitlesOfParts>
  <Company>MSSU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Southern Athletics</dc:title>
  <dc:creator>MSSU-User</dc:creator>
  <cp:lastModifiedBy>MSSU-User</cp:lastModifiedBy>
  <cp:revision>857</cp:revision>
  <dcterms:created xsi:type="dcterms:W3CDTF">2009-07-27T23:48:55Z</dcterms:created>
  <dcterms:modified xsi:type="dcterms:W3CDTF">2011-03-17T21:40:44Z</dcterms:modified>
</cp:coreProperties>
</file>