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4" r:id="rId2"/>
    <p:sldId id="275" r:id="rId3"/>
    <p:sldId id="282" r:id="rId4"/>
    <p:sldId id="276" r:id="rId5"/>
    <p:sldId id="287" r:id="rId6"/>
    <p:sldId id="283" r:id="rId7"/>
    <p:sldId id="268" r:id="rId8"/>
    <p:sldId id="297" r:id="rId9"/>
    <p:sldId id="292" r:id="rId10"/>
    <p:sldId id="277" r:id="rId11"/>
    <p:sldId id="278" r:id="rId12"/>
    <p:sldId id="279" r:id="rId13"/>
    <p:sldId id="280" r:id="rId14"/>
    <p:sldId id="294" r:id="rId15"/>
    <p:sldId id="257" r:id="rId16"/>
    <p:sldId id="262" r:id="rId17"/>
    <p:sldId id="263" r:id="rId18"/>
    <p:sldId id="293" r:id="rId19"/>
    <p:sldId id="291" r:id="rId20"/>
    <p:sldId id="295" r:id="rId21"/>
    <p:sldId id="290" r:id="rId22"/>
    <p:sldId id="296" r:id="rId23"/>
    <p:sldId id="265" r:id="rId24"/>
    <p:sldId id="266" r:id="rId25"/>
    <p:sldId id="267" r:id="rId26"/>
    <p:sldId id="274" r:id="rId27"/>
    <p:sldId id="269" r:id="rId28"/>
    <p:sldId id="271" r:id="rId29"/>
    <p:sldId id="272"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6600"/>
    <a:srgbClr val="D4BC2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56"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34"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5"/>
  <c:chart>
    <c:view3D>
      <c:rAngAx val="1"/>
    </c:view3D>
    <c:plotArea>
      <c:layout>
        <c:manualLayout>
          <c:layoutTarget val="inner"/>
          <c:xMode val="edge"/>
          <c:yMode val="edge"/>
          <c:x val="0.24162716792753847"/>
          <c:y val="9.7252493438320223E-2"/>
          <c:w val="0.66952074005455264"/>
          <c:h val="0.66044146981627294"/>
        </c:manualLayout>
      </c:layout>
      <c:bar3DChart>
        <c:barDir val="col"/>
        <c:grouping val="clustered"/>
        <c:ser>
          <c:idx val="0"/>
          <c:order val="0"/>
          <c:tx>
            <c:strRef>
              <c:f>Sheet1!$B$1</c:f>
              <c:strCache>
                <c:ptCount val="1"/>
                <c:pt idx="0">
                  <c:v>Total Asset</c:v>
                </c:pt>
              </c:strCache>
            </c:strRef>
          </c:tx>
          <c:cat>
            <c:numRef>
              <c:f>Sheet1!$A$2:$A$11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Sheet1!$B$2:$B$11</c:f>
              <c:numCache>
                <c:formatCode>"$"#,##0_);[Red]\("$"#,##0\)</c:formatCode>
                <c:ptCount val="10"/>
                <c:pt idx="0">
                  <c:v>20648958</c:v>
                </c:pt>
                <c:pt idx="1">
                  <c:v>19966822</c:v>
                </c:pt>
                <c:pt idx="2">
                  <c:v>20667044</c:v>
                </c:pt>
                <c:pt idx="3">
                  <c:v>21990172</c:v>
                </c:pt>
                <c:pt idx="4">
                  <c:v>22690098</c:v>
                </c:pt>
                <c:pt idx="5">
                  <c:v>24974343</c:v>
                </c:pt>
                <c:pt idx="6">
                  <c:v>28249084</c:v>
                </c:pt>
                <c:pt idx="7">
                  <c:v>26447232</c:v>
                </c:pt>
                <c:pt idx="8">
                  <c:v>25467844</c:v>
                </c:pt>
                <c:pt idx="9">
                  <c:v>26325817</c:v>
                </c:pt>
              </c:numCache>
            </c:numRef>
          </c:val>
        </c:ser>
        <c:ser>
          <c:idx val="1"/>
          <c:order val="1"/>
          <c:tx>
            <c:strRef>
              <c:f>Sheet1!$C$1</c:f>
              <c:strCache>
                <c:ptCount val="1"/>
                <c:pt idx="0">
                  <c:v>Fund to MSSU</c:v>
                </c:pt>
              </c:strCache>
            </c:strRef>
          </c:tx>
          <c:cat>
            <c:numRef>
              <c:f>Sheet1!$A$2:$A$11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Sheet1!$C$2:$C$11</c:f>
              <c:numCache>
                <c:formatCode>"$"#,##0_);[Red]\("$"#,##0\)</c:formatCode>
                <c:ptCount val="10"/>
                <c:pt idx="0">
                  <c:v>1370351</c:v>
                </c:pt>
                <c:pt idx="1">
                  <c:v>1321815</c:v>
                </c:pt>
                <c:pt idx="2">
                  <c:v>1140568</c:v>
                </c:pt>
                <c:pt idx="3">
                  <c:v>1242977</c:v>
                </c:pt>
                <c:pt idx="4">
                  <c:v>1167211</c:v>
                </c:pt>
                <c:pt idx="5">
                  <c:v>1273174</c:v>
                </c:pt>
                <c:pt idx="6">
                  <c:v>1643082</c:v>
                </c:pt>
                <c:pt idx="7">
                  <c:v>313341</c:v>
                </c:pt>
                <c:pt idx="8">
                  <c:v>1467624</c:v>
                </c:pt>
                <c:pt idx="9">
                  <c:v>1708569</c:v>
                </c:pt>
              </c:numCache>
            </c:numRef>
          </c:val>
        </c:ser>
        <c:shape val="box"/>
        <c:axId val="74391936"/>
        <c:axId val="74393472"/>
        <c:axId val="0"/>
      </c:bar3DChart>
      <c:catAx>
        <c:axId val="74391936"/>
        <c:scaling>
          <c:orientation val="minMax"/>
        </c:scaling>
        <c:axPos val="b"/>
        <c:numFmt formatCode="General" sourceLinked="1"/>
        <c:tickLblPos val="nextTo"/>
        <c:crossAx val="74393472"/>
        <c:crosses val="autoZero"/>
        <c:auto val="1"/>
        <c:lblAlgn val="ctr"/>
        <c:lblOffset val="100"/>
      </c:catAx>
      <c:valAx>
        <c:axId val="74393472"/>
        <c:scaling>
          <c:orientation val="minMax"/>
        </c:scaling>
        <c:axPos val="l"/>
        <c:majorGridlines/>
        <c:numFmt formatCode="&quot;$&quot;#,##0_);[Red]\(&quot;$&quot;#,##0\)" sourceLinked="1"/>
        <c:tickLblPos val="nextTo"/>
        <c:crossAx val="74391936"/>
        <c:crosses val="autoZero"/>
        <c:crossBetween val="between"/>
      </c:valAx>
    </c:plotArea>
    <c:legend>
      <c:legendPos val="r"/>
      <c:layout>
        <c:manualLayout>
          <c:xMode val="edge"/>
          <c:yMode val="edge"/>
          <c:x val="0.25428516288405245"/>
          <c:y val="0.12081601049868766"/>
          <c:w val="0.37316581750810562"/>
          <c:h val="0.131701312335958"/>
        </c:manualLayout>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5"/>
  <c:chart>
    <c:view3D>
      <c:rAngAx val="1"/>
    </c:view3D>
    <c:plotArea>
      <c:layout>
        <c:manualLayout>
          <c:layoutTarget val="inner"/>
          <c:xMode val="edge"/>
          <c:yMode val="edge"/>
          <c:x val="0.1724329515628738"/>
          <c:y val="3.6746981627296595E-2"/>
          <c:w val="0.69771343354808379"/>
          <c:h val="0.80725366360454964"/>
        </c:manualLayout>
      </c:layout>
      <c:bar3DChart>
        <c:barDir val="col"/>
        <c:grouping val="clustered"/>
        <c:ser>
          <c:idx val="0"/>
          <c:order val="0"/>
          <c:tx>
            <c:strRef>
              <c:f>Sheet1!$B$1</c:f>
              <c:strCache>
                <c:ptCount val="1"/>
                <c:pt idx="0">
                  <c:v>Unrestricted</c:v>
                </c:pt>
              </c:strCache>
            </c:strRef>
          </c:tx>
          <c:cat>
            <c:numRef>
              <c:f>Sheet1!$A$2:$A$11</c:f>
              <c:numCache>
                <c:formatCode>General</c:formatCode>
                <c:ptCount val="10"/>
                <c:pt idx="1">
                  <c:v>2002</c:v>
                </c:pt>
                <c:pt idx="3">
                  <c:v>2004</c:v>
                </c:pt>
                <c:pt idx="5">
                  <c:v>2006</c:v>
                </c:pt>
                <c:pt idx="7">
                  <c:v>2008</c:v>
                </c:pt>
                <c:pt idx="9">
                  <c:v>2010</c:v>
                </c:pt>
              </c:numCache>
            </c:numRef>
          </c:cat>
          <c:val>
            <c:numRef>
              <c:f>Sheet1!$B$2:$B$11</c:f>
              <c:numCache>
                <c:formatCode>"$"#,##0</c:formatCode>
                <c:ptCount val="10"/>
                <c:pt idx="0">
                  <c:v>1513305</c:v>
                </c:pt>
                <c:pt idx="1">
                  <c:v>1134357</c:v>
                </c:pt>
                <c:pt idx="2">
                  <c:v>889563</c:v>
                </c:pt>
                <c:pt idx="3">
                  <c:v>1075619</c:v>
                </c:pt>
                <c:pt idx="4">
                  <c:v>1134354</c:v>
                </c:pt>
                <c:pt idx="5">
                  <c:v>1701248</c:v>
                </c:pt>
                <c:pt idx="6">
                  <c:v>2223219</c:v>
                </c:pt>
                <c:pt idx="7">
                  <c:v>1893719</c:v>
                </c:pt>
                <c:pt idx="8">
                  <c:v>820402</c:v>
                </c:pt>
                <c:pt idx="9">
                  <c:v>874335</c:v>
                </c:pt>
              </c:numCache>
            </c:numRef>
          </c:val>
        </c:ser>
        <c:ser>
          <c:idx val="1"/>
          <c:order val="1"/>
          <c:tx>
            <c:strRef>
              <c:f>Sheet1!$C$1</c:f>
              <c:strCache>
                <c:ptCount val="1"/>
                <c:pt idx="0">
                  <c:v>Temp Restricted</c:v>
                </c:pt>
              </c:strCache>
            </c:strRef>
          </c:tx>
          <c:cat>
            <c:numRef>
              <c:f>Sheet1!$A$2:$A$11</c:f>
              <c:numCache>
                <c:formatCode>General</c:formatCode>
                <c:ptCount val="10"/>
                <c:pt idx="1">
                  <c:v>2002</c:v>
                </c:pt>
                <c:pt idx="3">
                  <c:v>2004</c:v>
                </c:pt>
                <c:pt idx="5">
                  <c:v>2006</c:v>
                </c:pt>
                <c:pt idx="7">
                  <c:v>2008</c:v>
                </c:pt>
                <c:pt idx="9">
                  <c:v>2010</c:v>
                </c:pt>
              </c:numCache>
            </c:numRef>
          </c:cat>
          <c:val>
            <c:numRef>
              <c:f>Sheet1!$C$2:$C$11</c:f>
              <c:numCache>
                <c:formatCode>"$"#,##0</c:formatCode>
                <c:ptCount val="10"/>
                <c:pt idx="0">
                  <c:v>5120388</c:v>
                </c:pt>
                <c:pt idx="1">
                  <c:v>5036726</c:v>
                </c:pt>
                <c:pt idx="2">
                  <c:v>5885263</c:v>
                </c:pt>
                <c:pt idx="3">
                  <c:v>6365159</c:v>
                </c:pt>
                <c:pt idx="4">
                  <c:v>6492787</c:v>
                </c:pt>
                <c:pt idx="5">
                  <c:v>7850787</c:v>
                </c:pt>
                <c:pt idx="6">
                  <c:v>9414736</c:v>
                </c:pt>
                <c:pt idx="7">
                  <c:v>9513585</c:v>
                </c:pt>
                <c:pt idx="8">
                  <c:v>10415112</c:v>
                </c:pt>
                <c:pt idx="9">
                  <c:v>10482436</c:v>
                </c:pt>
              </c:numCache>
            </c:numRef>
          </c:val>
        </c:ser>
        <c:ser>
          <c:idx val="2"/>
          <c:order val="2"/>
          <c:tx>
            <c:strRef>
              <c:f>Sheet1!$D$1</c:f>
              <c:strCache>
                <c:ptCount val="1"/>
                <c:pt idx="0">
                  <c:v>Endowment</c:v>
                </c:pt>
              </c:strCache>
            </c:strRef>
          </c:tx>
          <c:cat>
            <c:numRef>
              <c:f>Sheet1!$A$2:$A$11</c:f>
              <c:numCache>
                <c:formatCode>General</c:formatCode>
                <c:ptCount val="10"/>
                <c:pt idx="1">
                  <c:v>2002</c:v>
                </c:pt>
                <c:pt idx="3">
                  <c:v>2004</c:v>
                </c:pt>
                <c:pt idx="5">
                  <c:v>2006</c:v>
                </c:pt>
                <c:pt idx="7">
                  <c:v>2008</c:v>
                </c:pt>
                <c:pt idx="9">
                  <c:v>2010</c:v>
                </c:pt>
              </c:numCache>
            </c:numRef>
          </c:cat>
          <c:val>
            <c:numRef>
              <c:f>Sheet1!$D$2:$D$11</c:f>
              <c:numCache>
                <c:formatCode>"$"#,##0</c:formatCode>
                <c:ptCount val="10"/>
                <c:pt idx="0">
                  <c:v>14015265</c:v>
                </c:pt>
                <c:pt idx="1">
                  <c:v>13726467</c:v>
                </c:pt>
                <c:pt idx="2">
                  <c:v>13686659</c:v>
                </c:pt>
                <c:pt idx="3">
                  <c:v>14485919</c:v>
                </c:pt>
                <c:pt idx="4">
                  <c:v>15002363</c:v>
                </c:pt>
                <c:pt idx="5">
                  <c:v>15367655</c:v>
                </c:pt>
                <c:pt idx="6">
                  <c:v>16559322</c:v>
                </c:pt>
                <c:pt idx="7">
                  <c:v>15955755</c:v>
                </c:pt>
                <c:pt idx="8">
                  <c:v>13686659</c:v>
                </c:pt>
                <c:pt idx="9">
                  <c:v>14426692</c:v>
                </c:pt>
              </c:numCache>
            </c:numRef>
          </c:val>
        </c:ser>
        <c:shape val="box"/>
        <c:axId val="74431872"/>
        <c:axId val="74445952"/>
        <c:axId val="0"/>
      </c:bar3DChart>
      <c:catAx>
        <c:axId val="74431872"/>
        <c:scaling>
          <c:orientation val="minMax"/>
        </c:scaling>
        <c:axPos val="b"/>
        <c:numFmt formatCode="General" sourceLinked="1"/>
        <c:tickLblPos val="nextTo"/>
        <c:crossAx val="74445952"/>
        <c:crosses val="autoZero"/>
        <c:auto val="1"/>
        <c:lblAlgn val="ctr"/>
        <c:lblOffset val="100"/>
      </c:catAx>
      <c:valAx>
        <c:axId val="74445952"/>
        <c:scaling>
          <c:orientation val="minMax"/>
        </c:scaling>
        <c:axPos val="l"/>
        <c:majorGridlines/>
        <c:numFmt formatCode="&quot;$&quot;#,##0" sourceLinked="1"/>
        <c:majorTickMark val="cross"/>
        <c:tickLblPos val="nextTo"/>
        <c:crossAx val="74431872"/>
        <c:crosses val="autoZero"/>
        <c:crossBetween val="between"/>
      </c:valAx>
    </c:plotArea>
    <c:legend>
      <c:legendPos val="r"/>
      <c:layout>
        <c:manualLayout>
          <c:xMode val="edge"/>
          <c:yMode val="edge"/>
          <c:x val="0.20142673453697157"/>
          <c:y val="5.3705161854768133E-2"/>
          <c:w val="0.7076641745539386"/>
          <c:h val="7.6799972371874567E-2"/>
        </c:manualLayout>
      </c:layout>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3BCF1E-3FE7-4E07-B3D6-F8CEA8EA918E}" type="datetimeFigureOut">
              <a:rPr lang="en-US" smtClean="0"/>
              <a:pPr/>
              <a:t>3/17/2011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7AC63-B8BE-430A-93C1-C50D0B24F2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F7AC63-B8BE-430A-93C1-C50D0B24F22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2010-2011 has been a great success story</a:t>
            </a:r>
            <a:r>
              <a:rPr lang="en-US" baseline="0" dirty="0" smtClean="0"/>
              <a:t> for the MSSU Alumni Association.  </a:t>
            </a:r>
            <a:r>
              <a:rPr lang="en-US" dirty="0" smtClean="0"/>
              <a:t>As you know, the Ralph</a:t>
            </a:r>
            <a:r>
              <a:rPr lang="en-US" baseline="0" dirty="0" smtClean="0"/>
              <a:t> L. Gray Alumni Center was opened on September 18</a:t>
            </a:r>
            <a:r>
              <a:rPr lang="en-US" baseline="30000" dirty="0" smtClean="0"/>
              <a:t>th</a:t>
            </a:r>
            <a:r>
              <a:rPr lang="en-US" baseline="0" dirty="0" smtClean="0"/>
              <a:t> and had a variety of open houses for a variety of donors, alumni and constituents.  Since the opening,  the Alumni Association has received increased donations for the Alumni Center.  Because alumni now have a permanent home on campus, they are able to see how the Association interacts with the campus and how they can become involved upon graduation.</a:t>
            </a:r>
          </a:p>
          <a:p>
            <a:endParaRPr lang="en-US" baseline="0" dirty="0" smtClean="0"/>
          </a:p>
          <a:p>
            <a:r>
              <a:rPr lang="en-US" baseline="0" dirty="0" smtClean="0"/>
              <a:t>The Alumni Association received a Silver Award from CASE in January. </a:t>
            </a:r>
            <a:r>
              <a:rPr lang="en-US" sz="1200" kern="1200" dirty="0" smtClean="0">
                <a:solidFill>
                  <a:schemeClr val="tx1"/>
                </a:solidFill>
                <a:latin typeface="+mn-lt"/>
                <a:ea typeface="+mn-ea"/>
                <a:cs typeface="+mn-cs"/>
              </a:rPr>
              <a:t>The Council for Advancement and Support of Education (CASE) is the professional organization for advancement professionals at all levels who work in alumni relations, communications and marketing, fund-raising and other areas. Case VI (Mid America District VI) represents the states of Colorado, Iowa, Kansas, Missouri, Nebraska, North Dakota, South Dakota and Wyoming.  The Award won by Missouri Southern's Alumni Association was for the category of "Alumni Association Special Events" for the grand opening of the Ralph L. Gray Alumni Center.  There were over 600 entries from colleges and universities, with 190 total awards given. </a:t>
            </a:r>
          </a:p>
          <a:p>
            <a:endParaRPr lang="en-US" baseline="0" dirty="0" smtClean="0"/>
          </a:p>
          <a:p>
            <a:r>
              <a:rPr lang="en-US" baseline="0" dirty="0" smtClean="0"/>
              <a:t>Graduation Matters - </a:t>
            </a:r>
            <a:r>
              <a:rPr lang="en-US" dirty="0" smtClean="0"/>
              <a:t>The Missouri Southern State University Alumni Association provided Carthage High School with green and gold MSSU pennants to hang above the doors of classrooms of teachers and counselors who have graduated from Missouri Southern. The goal is to provide an atmosphere that will help students understand the importance of high school graduation.   This came as a request</a:t>
            </a:r>
            <a:r>
              <a:rPr lang="en-US" baseline="0" dirty="0" smtClean="0"/>
              <a:t> from CHS Principal and MSSU Alumnae, Kandy Frazier, who is putting all alma maters above the teachers’ classroom doors.  The Alumni Board is considering this as a new project for outreach to other area schools, as well as possibly co-hosting an Education Department reception and providing a pennant to each teacher for their classroom.  This will be discussed for the long range plan.</a:t>
            </a:r>
            <a:endParaRPr lang="en-US" dirty="0" smtClean="0"/>
          </a:p>
          <a:p>
            <a:endParaRPr lang="en-US" dirty="0" smtClean="0"/>
          </a:p>
          <a:p>
            <a:r>
              <a:rPr lang="en-US" dirty="0" smtClean="0"/>
              <a:t>The</a:t>
            </a:r>
            <a:r>
              <a:rPr lang="en-US" baseline="0" dirty="0" smtClean="0"/>
              <a:t> Alumni Association is in the process of reviewing and revising its five-year long range planning.  Committees are forming and looking at ways to further support Missouri Southern, enhance scholarships for students and support the mission, tradition and pride of Missouri Southern State University.</a:t>
            </a:r>
          </a:p>
          <a:p>
            <a:endParaRPr lang="en-US" baseline="0" dirty="0" smtClean="0"/>
          </a:p>
          <a:p>
            <a:r>
              <a:rPr lang="en-US" baseline="0" dirty="0" smtClean="0"/>
              <a:t>Publications are also a big part of the Alumni Association’s work, including Crossroads and the upcoming 75</a:t>
            </a:r>
            <a:r>
              <a:rPr lang="en-US" baseline="30000" dirty="0" smtClean="0"/>
              <a:t>th</a:t>
            </a:r>
            <a:r>
              <a:rPr lang="en-US" baseline="0" dirty="0" smtClean="0"/>
              <a:t> Anniversary Book.</a:t>
            </a:r>
            <a:r>
              <a:rPr lang="en-US" dirty="0" smtClean="0"/>
              <a:t/>
            </a:r>
            <a:br>
              <a:rPr lang="en-US" dirty="0" smtClean="0"/>
            </a:br>
            <a:endParaRPr lang="en-US" dirty="0" smtClean="0"/>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35F7AC63-B8BE-430A-93C1-C50D0B24F22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Some</a:t>
            </a:r>
            <a:r>
              <a:rPr lang="en-US" baseline="0" dirty="0" smtClean="0"/>
              <a:t> statistics regarding the Alumni Center’s successes:</a:t>
            </a:r>
          </a:p>
          <a:p>
            <a:endParaRPr lang="en-US" baseline="0" dirty="0" smtClean="0"/>
          </a:p>
          <a:p>
            <a:r>
              <a:rPr lang="en-US" baseline="0" dirty="0" smtClean="0"/>
              <a:t>We have had over 2000 registered visitors through the Alumni Center since we opened the doors.  This includes all of our new Freshmen who have had a class held in the center, viewed the Historic Video that was produced by Brad Belk and the Alumni Association and underwritten by alumnus and Board of Governor David Jones.  </a:t>
            </a:r>
          </a:p>
          <a:p>
            <a:endParaRPr lang="en-US" baseline="0" dirty="0" smtClean="0"/>
          </a:p>
          <a:p>
            <a:r>
              <a:rPr lang="en-US" baseline="0" dirty="0" smtClean="0"/>
              <a:t>Work is underway on a custom built Alumni Association Board table.  This table will hold the original gates from the William Randolph Hearst Collection that were a part of the original Mansion area.  This is a gift in memory of Curt Betebenner by his high school graduating class of Webb City and by his wife, Elizabeth.</a:t>
            </a:r>
          </a:p>
          <a:p>
            <a:endParaRPr lang="en-US" baseline="0" dirty="0" smtClean="0"/>
          </a:p>
          <a:p>
            <a:r>
              <a:rPr lang="en-US" baseline="0" dirty="0" smtClean="0"/>
              <a:t>Another addition to the Alumni Center will be a custom built Welcome Center desk.  This gift is made possible by Don and Gloria LaFerla.</a:t>
            </a:r>
          </a:p>
          <a:p>
            <a:endParaRPr lang="en-US" baseline="0" dirty="0" smtClean="0"/>
          </a:p>
          <a:p>
            <a:r>
              <a:rPr lang="en-US" baseline="0" dirty="0" smtClean="0"/>
              <a:t>As items are needed for the center, the Alumni Association provides that information to potential donors.  To date, all outside benches, one of four planters and three garden areas have been underwritten.</a:t>
            </a:r>
          </a:p>
          <a:p>
            <a:endParaRPr lang="en-US" baseline="0" dirty="0" smtClean="0"/>
          </a:p>
          <a:p>
            <a:r>
              <a:rPr lang="en-US" baseline="0" dirty="0" smtClean="0"/>
              <a:t>“Dress the House” will be an event on April 16</a:t>
            </a:r>
            <a:r>
              <a:rPr lang="en-US" baseline="30000" dirty="0" smtClean="0"/>
              <a:t>th</a:t>
            </a:r>
            <a:r>
              <a:rPr lang="en-US" baseline="0" dirty="0" smtClean="0"/>
              <a:t> where alumni and friends can drop by to view the dishes and other needed household items and purchase them by making a donation to the MSSU Foundation for that specific purchase.  Gloria LaFerla and other friends of MSSU are helping with this project.</a:t>
            </a:r>
            <a:endParaRPr lang="en-US" dirty="0"/>
          </a:p>
        </p:txBody>
      </p:sp>
      <p:sp>
        <p:nvSpPr>
          <p:cNvPr id="4" name="Slide Number Placeholder 3"/>
          <p:cNvSpPr>
            <a:spLocks noGrp="1"/>
          </p:cNvSpPr>
          <p:nvPr>
            <p:ph type="sldNum" sz="quarter" idx="10"/>
          </p:nvPr>
        </p:nvSpPr>
        <p:spPr/>
        <p:txBody>
          <a:bodyPr/>
          <a:lstStyle/>
          <a:p>
            <a:fld id="{35F7AC63-B8BE-430A-93C1-C50D0B24F22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Crossroads magazine has been a wonderful addition to the Alumni Association and is a terrific</a:t>
            </a:r>
            <a:r>
              <a:rPr lang="en-US" baseline="0" dirty="0" smtClean="0"/>
              <a:t> communication tool for Missouri Southern.</a:t>
            </a:r>
          </a:p>
          <a:p>
            <a:endParaRPr lang="en-US" baseline="0" dirty="0" smtClean="0"/>
          </a:p>
          <a:p>
            <a:r>
              <a:rPr lang="en-US" sz="1200" kern="1200" dirty="0" smtClean="0">
                <a:solidFill>
                  <a:schemeClr val="tx1"/>
                </a:solidFill>
                <a:latin typeface="+mn-lt"/>
                <a:ea typeface="+mn-ea"/>
                <a:cs typeface="+mn-cs"/>
              </a:rPr>
              <a:t>Content for each issue is collaborated</a:t>
            </a:r>
            <a:r>
              <a:rPr lang="en-US" sz="1200" kern="1200" baseline="0" dirty="0" smtClean="0">
                <a:solidFill>
                  <a:schemeClr val="tx1"/>
                </a:solidFill>
                <a:latin typeface="+mn-lt"/>
                <a:ea typeface="+mn-ea"/>
                <a:cs typeface="+mn-cs"/>
              </a:rPr>
              <a:t> between Rhonda Clark, Crossroads advisor and </a:t>
            </a:r>
            <a:r>
              <a:rPr lang="en-US" sz="1200" kern="1200" dirty="0" smtClean="0">
                <a:solidFill>
                  <a:schemeClr val="tx1"/>
                </a:solidFill>
                <a:latin typeface="+mn-lt"/>
                <a:ea typeface="+mn-ea"/>
                <a:cs typeface="+mn-cs"/>
              </a:rPr>
              <a:t>the Alumni Association office.  Writing and editing is done by students, staff, and alumni under the supervision of the publications manager. The magazine shares office space, equipment and software with </a:t>
            </a:r>
            <a:r>
              <a:rPr lang="en-US" sz="1200" i="1" kern="1200" dirty="0" smtClean="0">
                <a:solidFill>
                  <a:schemeClr val="tx1"/>
                </a:solidFill>
                <a:latin typeface="+mn-lt"/>
                <a:ea typeface="+mn-ea"/>
                <a:cs typeface="+mn-cs"/>
              </a:rPr>
              <a:t>The Chart, </a:t>
            </a:r>
            <a:r>
              <a:rPr lang="en-US" sz="1200" i="0" kern="1200" dirty="0" smtClean="0">
                <a:solidFill>
                  <a:schemeClr val="tx1"/>
                </a:solidFill>
                <a:latin typeface="+mn-lt"/>
                <a:ea typeface="+mn-ea"/>
                <a:cs typeface="+mn-cs"/>
              </a:rPr>
              <a:t>as a </a:t>
            </a:r>
            <a:r>
              <a:rPr lang="en-US" sz="1200" kern="1200" dirty="0" smtClean="0">
                <a:solidFill>
                  <a:schemeClr val="tx1"/>
                </a:solidFill>
                <a:latin typeface="+mn-lt"/>
                <a:ea typeface="+mn-ea"/>
                <a:cs typeface="+mn-cs"/>
              </a:rPr>
              <a:t>responsible use of resources.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Distribution</a:t>
            </a:r>
            <a:r>
              <a:rPr lang="en-US" sz="1200" kern="1200" baseline="0" dirty="0" smtClean="0">
                <a:solidFill>
                  <a:schemeClr val="tx1"/>
                </a:solidFill>
                <a:latin typeface="+mn-lt"/>
                <a:ea typeface="+mn-ea"/>
                <a:cs typeface="+mn-cs"/>
              </a:rPr>
              <a:t> of the magazine consists of Alumni Association members, donors and constituents, community members and at Commencement.  The magazine is produced twice a year.</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5F7AC63-B8BE-430A-93C1-C50D0B24F22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MSSU Alumni Association is busy with plans for their portion</a:t>
            </a:r>
            <a:r>
              <a:rPr lang="en-US" baseline="0" dirty="0" smtClean="0"/>
              <a:t> of the 75</a:t>
            </a:r>
            <a:r>
              <a:rPr lang="en-US" baseline="30000" dirty="0" smtClean="0"/>
              <a:t>th</a:t>
            </a:r>
            <a:r>
              <a:rPr lang="en-US" baseline="0" dirty="0" smtClean="0"/>
              <a:t> Anniversary recognition.</a:t>
            </a:r>
          </a:p>
          <a:p>
            <a:endParaRPr lang="en-US" baseline="0" dirty="0" smtClean="0"/>
          </a:p>
          <a:p>
            <a:r>
              <a:rPr lang="en-US" baseline="0" dirty="0" smtClean="0"/>
              <a:t>First and foremost is the production of a quality, historic book.  Currently, the Alumni Association is researching, interviewing and outlining interesting stories.  “In Their Words” is the way the book will be produced … which will include letters, stories and interviews of alumni and friends from each time period.  Brad Belk, Alumni Board member is Chairing this project.  A budget will soon be completed and will include distribution information.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Alumni Association</a:t>
            </a:r>
            <a:r>
              <a:rPr lang="en-US" sz="1200" kern="1200" baseline="0" dirty="0" smtClean="0">
                <a:solidFill>
                  <a:schemeClr val="tx1"/>
                </a:solidFill>
                <a:latin typeface="+mn-lt"/>
                <a:ea typeface="+mn-ea"/>
                <a:cs typeface="+mn-cs"/>
              </a:rPr>
              <a:t> also plans to h</a:t>
            </a:r>
            <a:r>
              <a:rPr lang="en-US" sz="1200" kern="1200" dirty="0" smtClean="0">
                <a:solidFill>
                  <a:schemeClr val="tx1"/>
                </a:solidFill>
                <a:latin typeface="+mn-lt"/>
                <a:ea typeface="+mn-ea"/>
                <a:cs typeface="+mn-cs"/>
              </a:rPr>
              <a:t>ost a specific reunion called “Seven by Five” – featuring a goal of 75 alumni contributed pieces of art on a 7 inch by 5 inch canvas to benefit the Alumni Association Scholarship Fund.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first ever Joplin Junior College stage</a:t>
            </a:r>
            <a:r>
              <a:rPr lang="en-US" sz="1200" kern="1200" baseline="0" dirty="0" smtClean="0">
                <a:solidFill>
                  <a:schemeClr val="tx1"/>
                </a:solidFill>
                <a:latin typeface="+mn-lt"/>
                <a:ea typeface="+mn-ea"/>
                <a:cs typeface="+mn-cs"/>
              </a:rPr>
              <a:t> production was “The Patsy”.  The Alumni Association is working with the Theatre Department to host an opening night reception for alumni and friends as an anniversary event.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And, the Alumni Association is excited</a:t>
            </a:r>
            <a:r>
              <a:rPr lang="en-US" sz="1200" kern="1200" baseline="0" dirty="0" smtClean="0">
                <a:solidFill>
                  <a:schemeClr val="tx1"/>
                </a:solidFill>
                <a:latin typeface="+mn-lt"/>
                <a:ea typeface="+mn-ea"/>
                <a:cs typeface="+mn-cs"/>
              </a:rPr>
              <a:t> to w</a:t>
            </a:r>
            <a:r>
              <a:rPr lang="en-US" sz="1200" kern="1200" dirty="0" smtClean="0">
                <a:solidFill>
                  <a:schemeClr val="tx1"/>
                </a:solidFill>
                <a:latin typeface="+mn-lt"/>
                <a:ea typeface="+mn-ea"/>
                <a:cs typeface="+mn-cs"/>
              </a:rPr>
              <a:t>ork with a variety of departments to assist with special reunion groups, as needed</a:t>
            </a:r>
            <a:r>
              <a:rPr lang="en-US" sz="1200" kern="1200" baseline="0" dirty="0" smtClean="0">
                <a:solidFill>
                  <a:schemeClr val="tx1"/>
                </a:solidFill>
                <a:latin typeface="+mn-lt"/>
                <a:ea typeface="+mn-ea"/>
                <a:cs typeface="+mn-cs"/>
              </a:rPr>
              <a:t> and as requested by those areas.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5F7AC63-B8BE-430A-93C1-C50D0B24F22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F7AC63-B8BE-430A-93C1-C50D0B24F22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F7AC63-B8BE-430A-93C1-C50D0B24F22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F7AC63-B8BE-430A-93C1-C50D0B24F22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F7AC63-B8BE-430A-93C1-C50D0B24F22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F7AC63-B8BE-430A-93C1-C50D0B24F22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CDC grant</a:t>
            </a:r>
            <a:r>
              <a:rPr lang="en-US" baseline="0" dirty="0" smtClean="0"/>
              <a:t> to provide</a:t>
            </a:r>
            <a:r>
              <a:rPr kumimoji="0" lang="en-US" sz="1200" b="0" i="0" u="none" strike="noStrike" cap="none" normalizeH="0" baseline="0" dirty="0" smtClean="0">
                <a:ln>
                  <a:noFill/>
                </a:ln>
                <a:solidFill>
                  <a:schemeClr val="tx1"/>
                </a:solidFill>
                <a:effectLst/>
                <a:ea typeface="Times New Roman" pitchFamily="18" charset="0"/>
                <a:cs typeface="Times New Roman" pitchFamily="18" charset="0"/>
              </a:rPr>
              <a:t> space for infants, enabling the Center to accept children ages six weeks to five years.</a:t>
            </a:r>
            <a:endParaRPr lang="en-US" dirty="0"/>
          </a:p>
        </p:txBody>
      </p:sp>
      <p:sp>
        <p:nvSpPr>
          <p:cNvPr id="4" name="Slide Number Placeholder 3"/>
          <p:cNvSpPr>
            <a:spLocks noGrp="1"/>
          </p:cNvSpPr>
          <p:nvPr>
            <p:ph type="sldNum" sz="quarter" idx="10"/>
          </p:nvPr>
        </p:nvSpPr>
        <p:spPr/>
        <p:txBody>
          <a:bodyPr/>
          <a:lstStyle/>
          <a:p>
            <a:fld id="{35F7AC63-B8BE-430A-93C1-C50D0B24F22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F7AC63-B8BE-430A-93C1-C50D0B24F22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CDC grant</a:t>
            </a:r>
            <a:r>
              <a:rPr lang="en-US" baseline="0" dirty="0" smtClean="0"/>
              <a:t> </a:t>
            </a:r>
            <a:r>
              <a:rPr lang="en-US" baseline="0" smtClean="0"/>
              <a:t>to provide</a:t>
            </a:r>
            <a:r>
              <a:rPr kumimoji="0" lang="en-US" sz="1200" b="0" i="0" u="none" strike="noStrike" cap="none" normalizeH="0" baseline="0" smtClean="0">
                <a:ln>
                  <a:noFill/>
                </a:ln>
                <a:solidFill>
                  <a:schemeClr val="tx1"/>
                </a:solidFill>
                <a:effectLst/>
                <a:ea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ea typeface="Times New Roman" pitchFamily="18" charset="0"/>
                <a:cs typeface="Times New Roman" pitchFamily="18" charset="0"/>
              </a:rPr>
              <a:t>space for infants, enabling the Center to accept children ages six weeks to five years.</a:t>
            </a:r>
            <a:endParaRPr lang="en-US" dirty="0"/>
          </a:p>
        </p:txBody>
      </p:sp>
      <p:sp>
        <p:nvSpPr>
          <p:cNvPr id="4" name="Slide Number Placeholder 3"/>
          <p:cNvSpPr>
            <a:spLocks noGrp="1"/>
          </p:cNvSpPr>
          <p:nvPr>
            <p:ph type="sldNum" sz="quarter" idx="10"/>
          </p:nvPr>
        </p:nvSpPr>
        <p:spPr/>
        <p:txBody>
          <a:bodyPr/>
          <a:lstStyle/>
          <a:p>
            <a:fld id="{35F7AC63-B8BE-430A-93C1-C50D0B24F22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 of the Community Service Fair is to match campus student organizations and departments with nonprofit organizations in preparation for </a:t>
            </a:r>
            <a:r>
              <a:rPr lang="en-US" dirty="0" err="1" smtClean="0"/>
              <a:t>Serv</a:t>
            </a:r>
            <a:r>
              <a:rPr lang="en-US" dirty="0" smtClean="0"/>
              <a:t>-A-Thon 2011.</a:t>
            </a:r>
            <a:endParaRPr lang="en-US" dirty="0"/>
          </a:p>
        </p:txBody>
      </p:sp>
      <p:sp>
        <p:nvSpPr>
          <p:cNvPr id="4" name="Slide Number Placeholder 3"/>
          <p:cNvSpPr>
            <a:spLocks noGrp="1"/>
          </p:cNvSpPr>
          <p:nvPr>
            <p:ph type="sldNum" sz="quarter" idx="10"/>
          </p:nvPr>
        </p:nvSpPr>
        <p:spPr/>
        <p:txBody>
          <a:bodyPr/>
          <a:lstStyle/>
          <a:p>
            <a:fld id="{35F7AC63-B8BE-430A-93C1-C50D0B24F22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048498-790D-4EB8-B5B7-F51E2926031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048498-790D-4EB8-B5B7-F51E2926031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048498-790D-4EB8-B5B7-F51E2926031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048498-790D-4EB8-B5B7-F51E2926031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F7AC63-B8BE-430A-93C1-C50D0B24F22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F7AC63-B8BE-430A-93C1-C50D0B24F22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F7AC63-B8BE-430A-93C1-C50D0B24F22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F7AC63-B8BE-430A-93C1-C50D0B24F22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F7AC63-B8BE-430A-93C1-C50D0B24F22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F7AC63-B8BE-430A-93C1-C50D0B24F22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F7AC63-B8BE-430A-93C1-C50D0B24F227}"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F7AC63-B8BE-430A-93C1-C50D0B24F22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Your new site is terrific!!  I plan to share this with other clients that are interested in doing design and architecture only.</a:t>
            </a:r>
          </a:p>
          <a:p>
            <a:r>
              <a:rPr lang="en-US" sz="1200" kern="1200" dirty="0" smtClean="0">
                <a:solidFill>
                  <a:schemeClr val="tx1"/>
                </a:solidFill>
                <a:latin typeface="+mn-lt"/>
                <a:ea typeface="+mn-ea"/>
                <a:cs typeface="+mn-cs"/>
              </a:rPr>
              <a:t>Your team did an incredible job implementing our design and architecture.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From </a:t>
            </a:r>
            <a:r>
              <a:rPr lang="en-US" sz="1200" kern="1200" dirty="0" err="1" smtClean="0">
                <a:solidFill>
                  <a:schemeClr val="tx1"/>
                </a:solidFill>
                <a:latin typeface="+mn-lt"/>
                <a:ea typeface="+mn-ea"/>
                <a:cs typeface="+mn-cs"/>
              </a:rPr>
              <a:t>Pegi</a:t>
            </a:r>
            <a:r>
              <a:rPr lang="en-US" sz="1200" kern="1200" dirty="0" smtClean="0">
                <a:solidFill>
                  <a:schemeClr val="tx1"/>
                </a:solidFill>
                <a:latin typeface="+mn-lt"/>
                <a:ea typeface="+mn-ea"/>
                <a:cs typeface="+mn-cs"/>
              </a:rPr>
              <a:t> Anton, Senior Vice President, </a:t>
            </a:r>
            <a:r>
              <a:rPr lang="en-US" sz="1200" kern="1200" dirty="0" err="1" smtClean="0">
                <a:solidFill>
                  <a:schemeClr val="tx1"/>
                </a:solidFill>
                <a:latin typeface="+mn-lt"/>
                <a:ea typeface="+mn-ea"/>
                <a:cs typeface="+mn-cs"/>
              </a:rPr>
              <a:t>Stamats</a:t>
            </a:r>
            <a:r>
              <a:rPr lang="en-US" sz="1200" kern="1200" dirty="0" smtClean="0">
                <a:solidFill>
                  <a:schemeClr val="tx1"/>
                </a:solidFill>
                <a:latin typeface="+mn-lt"/>
                <a:ea typeface="+mn-ea"/>
                <a:cs typeface="+mn-cs"/>
              </a:rPr>
              <a:t>, “Please thank them from </a:t>
            </a:r>
            <a:r>
              <a:rPr lang="en-US" sz="1200" kern="1200" dirty="0" err="1" smtClean="0">
                <a:solidFill>
                  <a:schemeClr val="tx1"/>
                </a:solidFill>
                <a:latin typeface="+mn-lt"/>
                <a:ea typeface="+mn-ea"/>
                <a:cs typeface="+mn-cs"/>
              </a:rPr>
              <a:t>Stamats</a:t>
            </a:r>
            <a:r>
              <a:rPr lang="en-US" sz="1200" kern="1200" dirty="0" smtClean="0">
                <a:solidFill>
                  <a:schemeClr val="tx1"/>
                </a:solidFill>
                <a:latin typeface="+mn-lt"/>
                <a:ea typeface="+mn-ea"/>
                <a:cs typeface="+mn-cs"/>
              </a:rPr>
              <a:t> on doing such a great job.  (I cannot imagine you will get any negative feedback on your revised site.)  It really looks good.”</a:t>
            </a:r>
          </a:p>
          <a:p>
            <a:endParaRPr lang="en-US" dirty="0"/>
          </a:p>
        </p:txBody>
      </p:sp>
      <p:sp>
        <p:nvSpPr>
          <p:cNvPr id="4" name="Slide Number Placeholder 3"/>
          <p:cNvSpPr>
            <a:spLocks noGrp="1"/>
          </p:cNvSpPr>
          <p:nvPr>
            <p:ph type="sldNum" sz="quarter" idx="10"/>
          </p:nvPr>
        </p:nvSpPr>
        <p:spPr/>
        <p:txBody>
          <a:bodyPr/>
          <a:lstStyle/>
          <a:p>
            <a:fld id="{35F7AC63-B8BE-430A-93C1-C50D0B24F22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F7AC63-B8BE-430A-93C1-C50D0B24F22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Bounce rate is</a:t>
            </a:r>
            <a:r>
              <a:rPr lang="en-US" baseline="0" dirty="0" smtClean="0"/>
              <a:t> declining almost daily. Time on site climbing daily. Absolute Unique Visitors give information on what percentage of visitors website retains within a given date range.</a:t>
            </a:r>
          </a:p>
        </p:txBody>
      </p:sp>
      <p:sp>
        <p:nvSpPr>
          <p:cNvPr id="4" name="Slide Number Placeholder 3"/>
          <p:cNvSpPr>
            <a:spLocks noGrp="1"/>
          </p:cNvSpPr>
          <p:nvPr>
            <p:ph type="sldNum" sz="quarter" idx="10"/>
          </p:nvPr>
        </p:nvSpPr>
        <p:spPr/>
        <p:txBody>
          <a:bodyPr/>
          <a:lstStyle/>
          <a:p>
            <a:fld id="{35F7AC63-B8BE-430A-93C1-C50D0B24F22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F7AC63-B8BE-430A-93C1-C50D0B24F22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Some</a:t>
            </a:r>
            <a:r>
              <a:rPr lang="en-US" baseline="0" dirty="0" smtClean="0"/>
              <a:t> statistics regarding the Alumni Center’s successes:</a:t>
            </a:r>
          </a:p>
          <a:p>
            <a:endParaRPr lang="en-US" baseline="0" dirty="0" smtClean="0"/>
          </a:p>
          <a:p>
            <a:r>
              <a:rPr lang="en-US" baseline="0" dirty="0" smtClean="0"/>
              <a:t>We have had over 2000 registered visitors through the Alumni Center since we opened the doors.  This includes all of our new Freshmen who have had a class held in the center, viewed the Historic Video that was produced by Brad Belk and the Alumni Association and underwritten by alumnus and Board of Governor David Jones.  </a:t>
            </a:r>
          </a:p>
          <a:p>
            <a:endParaRPr lang="en-US" baseline="0" dirty="0" smtClean="0"/>
          </a:p>
          <a:p>
            <a:r>
              <a:rPr lang="en-US" baseline="0" dirty="0" smtClean="0"/>
              <a:t>Work is underway on a custom built Alumni Association Board table.  This table will hold the original gates from the William Randolph Hearst Collection that were a part of the original Mansion area.  This is a gift in memory of Curt Betebenner by his high school graduating class of Webb City and by his wife, Elizabeth.</a:t>
            </a:r>
          </a:p>
          <a:p>
            <a:endParaRPr lang="en-US" baseline="0" dirty="0" smtClean="0"/>
          </a:p>
          <a:p>
            <a:r>
              <a:rPr lang="en-US" baseline="0" dirty="0" smtClean="0"/>
              <a:t>Another addition to the Alumni Center will be a custom built Welcome Center desk.  This gift is made possible by Don and Gloria LaFerla.</a:t>
            </a:r>
          </a:p>
          <a:p>
            <a:endParaRPr lang="en-US" baseline="0" dirty="0" smtClean="0"/>
          </a:p>
          <a:p>
            <a:r>
              <a:rPr lang="en-US" baseline="0" dirty="0" smtClean="0"/>
              <a:t>As items are needed for the center, the Alumni Association provides that information to potential donors.  To date, all outside benches, one of four planters and three garden areas have been underwritten.</a:t>
            </a:r>
          </a:p>
          <a:p>
            <a:endParaRPr lang="en-US" baseline="0" dirty="0" smtClean="0"/>
          </a:p>
          <a:p>
            <a:r>
              <a:rPr lang="en-US" baseline="0" dirty="0" smtClean="0"/>
              <a:t>“Dress the House” will be an event on April 16</a:t>
            </a:r>
            <a:r>
              <a:rPr lang="en-US" baseline="30000" dirty="0" smtClean="0"/>
              <a:t>th</a:t>
            </a:r>
            <a:r>
              <a:rPr lang="en-US" baseline="0" dirty="0" smtClean="0"/>
              <a:t> where alumni and friends can drop by to view the dishes and other needed household items and purchase them by making a donation to the MSSU Foundation for that specific purchase.  Gloria LaFerla and other friends of MSSU are helping with this project.</a:t>
            </a:r>
            <a:endParaRPr lang="en-US" dirty="0"/>
          </a:p>
        </p:txBody>
      </p:sp>
      <p:sp>
        <p:nvSpPr>
          <p:cNvPr id="4" name="Slide Number Placeholder 3"/>
          <p:cNvSpPr>
            <a:spLocks noGrp="1"/>
          </p:cNvSpPr>
          <p:nvPr>
            <p:ph type="sldNum" sz="quarter" idx="10"/>
          </p:nvPr>
        </p:nvSpPr>
        <p:spPr/>
        <p:txBody>
          <a:bodyPr/>
          <a:lstStyle/>
          <a:p>
            <a:fld id="{35F7AC63-B8BE-430A-93C1-C50D0B24F22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B1EC8D-43B9-4F95-BBD4-F6735ED347BB}" type="datetimeFigureOut">
              <a:rPr lang="en-US" smtClean="0"/>
              <a:pPr/>
              <a:t>3/17/2011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97E7-46D8-4345-8055-D1D87280809C}"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1EC8D-43B9-4F95-BBD4-F6735ED347BB}" type="datetimeFigureOut">
              <a:rPr lang="en-US" smtClean="0"/>
              <a:pPr/>
              <a:t>3/17/2011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97E7-46D8-4345-8055-D1D87280809C}"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1EC8D-43B9-4F95-BBD4-F6735ED347BB}" type="datetimeFigureOut">
              <a:rPr lang="en-US" smtClean="0"/>
              <a:pPr/>
              <a:t>3/17/2011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97E7-46D8-4345-8055-D1D87280809C}"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1EC8D-43B9-4F95-BBD4-F6735ED347BB}" type="datetimeFigureOut">
              <a:rPr lang="en-US" smtClean="0"/>
              <a:pPr/>
              <a:t>3/17/2011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97E7-46D8-4345-8055-D1D87280809C}"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B1EC8D-43B9-4F95-BBD4-F6735ED347BB}" type="datetimeFigureOut">
              <a:rPr lang="en-US" smtClean="0"/>
              <a:pPr/>
              <a:t>3/17/2011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D97E7-46D8-4345-8055-D1D87280809C}"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B1EC8D-43B9-4F95-BBD4-F6735ED347BB}" type="datetimeFigureOut">
              <a:rPr lang="en-US" smtClean="0"/>
              <a:pPr/>
              <a:t>3/17/2011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D97E7-46D8-4345-8055-D1D87280809C}"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B1EC8D-43B9-4F95-BBD4-F6735ED347BB}" type="datetimeFigureOut">
              <a:rPr lang="en-US" smtClean="0"/>
              <a:pPr/>
              <a:t>3/17/2011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3D97E7-46D8-4345-8055-D1D87280809C}"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B1EC8D-43B9-4F95-BBD4-F6735ED347BB}" type="datetimeFigureOut">
              <a:rPr lang="en-US" smtClean="0"/>
              <a:pPr/>
              <a:t>3/17/2011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3D97E7-46D8-4345-8055-D1D87280809C}"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1EC8D-43B9-4F95-BBD4-F6735ED347BB}" type="datetimeFigureOut">
              <a:rPr lang="en-US" smtClean="0"/>
              <a:pPr/>
              <a:t>3/17/2011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3D97E7-46D8-4345-8055-D1D87280809C}"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1EC8D-43B9-4F95-BBD4-F6735ED347BB}" type="datetimeFigureOut">
              <a:rPr lang="en-US" smtClean="0"/>
              <a:pPr/>
              <a:t>3/17/2011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D97E7-46D8-4345-8055-D1D87280809C}"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1EC8D-43B9-4F95-BBD4-F6735ED347BB}" type="datetimeFigureOut">
              <a:rPr lang="en-US" smtClean="0"/>
              <a:pPr/>
              <a:t>3/17/2011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D97E7-46D8-4345-8055-D1D87280809C}"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1EC8D-43B9-4F95-BBD4-F6735ED347BB}" type="datetimeFigureOut">
              <a:rPr lang="en-US" smtClean="0"/>
              <a:pPr/>
              <a:t>3/17/2011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D97E7-46D8-4345-8055-D1D8728080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204.185.19.32/alumni/alumni-magazine.php" TargetMode="External"/><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ssu.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normAutofit/>
          </a:bodyPr>
          <a:lstStyle/>
          <a:p>
            <a:r>
              <a:rPr lang="en-US" dirty="0" smtClean="0">
                <a:solidFill>
                  <a:srgbClr val="006600"/>
                </a:solidFill>
                <a:latin typeface="Friz Quadrata OS TT" pitchFamily="2" charset="0"/>
              </a:rPr>
              <a:t>Advancement Division Report</a:t>
            </a:r>
            <a:br>
              <a:rPr lang="en-US" dirty="0" smtClean="0">
                <a:solidFill>
                  <a:srgbClr val="006600"/>
                </a:solidFill>
                <a:latin typeface="Friz Quadrata OS TT" pitchFamily="2" charset="0"/>
              </a:rPr>
            </a:br>
            <a:r>
              <a:rPr lang="en-US" dirty="0" smtClean="0">
                <a:solidFill>
                  <a:srgbClr val="006600"/>
                </a:solidFill>
                <a:latin typeface="Friz Quadrata OS TT" pitchFamily="2" charset="0"/>
              </a:rPr>
              <a:t>to Board of Governors</a:t>
            </a:r>
            <a:br>
              <a:rPr lang="en-US" dirty="0" smtClean="0">
                <a:solidFill>
                  <a:srgbClr val="006600"/>
                </a:solidFill>
                <a:latin typeface="Friz Quadrata OS TT" pitchFamily="2" charset="0"/>
              </a:rPr>
            </a:br>
            <a:r>
              <a:rPr lang="en-US" dirty="0" smtClean="0">
                <a:solidFill>
                  <a:srgbClr val="006600"/>
                </a:solidFill>
                <a:latin typeface="Friz Quadrata OS TT" pitchFamily="2" charset="0"/>
              </a:rPr>
              <a:t>March 19, 2011</a:t>
            </a:r>
            <a:endParaRPr lang="en-US" dirty="0">
              <a:solidFill>
                <a:srgbClr val="006600"/>
              </a:solidFill>
              <a:latin typeface="Friz Quadrata OS TT"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84237"/>
            <a:ext cx="8229600" cy="4525963"/>
          </a:xfrm>
        </p:spPr>
        <p:txBody>
          <a:bodyPr>
            <a:normAutofit fontScale="92500" lnSpcReduction="20000"/>
          </a:bodyPr>
          <a:lstStyle/>
          <a:p>
            <a:pPr algn="ctr">
              <a:buNone/>
            </a:pPr>
            <a:r>
              <a:rPr lang="en-US" b="1" dirty="0" smtClean="0">
                <a:solidFill>
                  <a:schemeClr val="accent3">
                    <a:lumMod val="75000"/>
                  </a:schemeClr>
                </a:solidFill>
                <a:latin typeface="Friz Quadrata OS TT" pitchFamily="2" charset="0"/>
                <a:cs typeface="Times New Roman" pitchFamily="18" charset="0"/>
              </a:rPr>
              <a:t>Success Stories of 2010-2011</a:t>
            </a:r>
          </a:p>
          <a:p>
            <a:pPr algn="ctr">
              <a:buNone/>
            </a:pPr>
            <a:endParaRPr lang="en-US" b="1" dirty="0" smtClean="0">
              <a:solidFill>
                <a:schemeClr val="accent3">
                  <a:lumMod val="75000"/>
                </a:schemeClr>
              </a:solidFill>
              <a:latin typeface="Friz Quadrata OS TT" pitchFamily="2" charset="0"/>
              <a:cs typeface="Times New Roman" pitchFamily="18" charset="0"/>
            </a:endParaRPr>
          </a:p>
          <a:p>
            <a:r>
              <a:rPr lang="en-US" dirty="0" smtClean="0">
                <a:solidFill>
                  <a:schemeClr val="accent3">
                    <a:lumMod val="75000"/>
                  </a:schemeClr>
                </a:solidFill>
                <a:cs typeface="Times New Roman" pitchFamily="18" charset="0"/>
              </a:rPr>
              <a:t>Ralph L. Gray Alumni Center completion</a:t>
            </a:r>
          </a:p>
          <a:p>
            <a:r>
              <a:rPr lang="en-US" dirty="0" smtClean="0">
                <a:solidFill>
                  <a:schemeClr val="accent3">
                    <a:lumMod val="75000"/>
                  </a:schemeClr>
                </a:solidFill>
                <a:cs typeface="Times New Roman" pitchFamily="18" charset="0"/>
              </a:rPr>
              <a:t>Increased Donations</a:t>
            </a:r>
          </a:p>
          <a:p>
            <a:r>
              <a:rPr lang="en-US" dirty="0" smtClean="0">
                <a:solidFill>
                  <a:schemeClr val="accent3">
                    <a:lumMod val="75000"/>
                  </a:schemeClr>
                </a:solidFill>
                <a:cs typeface="Times New Roman" pitchFamily="18" charset="0"/>
              </a:rPr>
              <a:t>CASE Silver Award</a:t>
            </a:r>
          </a:p>
          <a:p>
            <a:r>
              <a:rPr lang="en-US" dirty="0" smtClean="0">
                <a:solidFill>
                  <a:schemeClr val="accent3">
                    <a:lumMod val="75000"/>
                  </a:schemeClr>
                </a:solidFill>
                <a:cs typeface="Times New Roman" pitchFamily="18" charset="0"/>
              </a:rPr>
              <a:t>Graduation Matters Program</a:t>
            </a:r>
          </a:p>
          <a:p>
            <a:r>
              <a:rPr lang="en-US" dirty="0" smtClean="0">
                <a:solidFill>
                  <a:schemeClr val="accent3">
                    <a:lumMod val="75000"/>
                  </a:schemeClr>
                </a:solidFill>
                <a:cs typeface="Times New Roman" pitchFamily="18" charset="0"/>
              </a:rPr>
              <a:t>Long Range Planning in Progress</a:t>
            </a:r>
          </a:p>
          <a:p>
            <a:r>
              <a:rPr lang="en-US" dirty="0" smtClean="0">
                <a:solidFill>
                  <a:schemeClr val="accent3">
                    <a:lumMod val="75000"/>
                  </a:schemeClr>
                </a:solidFill>
                <a:cs typeface="Times New Roman" pitchFamily="18" charset="0"/>
              </a:rPr>
              <a:t>Crossroads Magazine</a:t>
            </a:r>
          </a:p>
          <a:p>
            <a:r>
              <a:rPr lang="en-US" dirty="0" smtClean="0">
                <a:solidFill>
                  <a:schemeClr val="accent3">
                    <a:lumMod val="75000"/>
                  </a:schemeClr>
                </a:solidFill>
                <a:cs typeface="Times New Roman" pitchFamily="18" charset="0"/>
              </a:rPr>
              <a:t>75</a:t>
            </a:r>
            <a:r>
              <a:rPr lang="en-US" baseline="30000" dirty="0" smtClean="0">
                <a:solidFill>
                  <a:schemeClr val="accent3">
                    <a:lumMod val="75000"/>
                  </a:schemeClr>
                </a:solidFill>
                <a:cs typeface="Times New Roman" pitchFamily="18" charset="0"/>
              </a:rPr>
              <a:t>th</a:t>
            </a:r>
            <a:r>
              <a:rPr lang="en-US" dirty="0" smtClean="0">
                <a:solidFill>
                  <a:schemeClr val="accent3">
                    <a:lumMod val="75000"/>
                  </a:schemeClr>
                </a:solidFill>
                <a:cs typeface="Times New Roman" pitchFamily="18" charset="0"/>
              </a:rPr>
              <a:t> Anniversary Book &amp; Events</a:t>
            </a:r>
            <a:endParaRPr lang="en-US" dirty="0">
              <a:solidFill>
                <a:schemeClr val="accent3">
                  <a:lumMod val="75000"/>
                </a:schemeClr>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3000"/>
                                        <p:tgtEl>
                                          <p:spTgt spid="3">
                                            <p:txEl>
                                              <p:pRg st="0" end="0"/>
                                            </p:txEl>
                                          </p:spTgt>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3000"/>
                                        <p:tgtEl>
                                          <p:spTgt spid="3">
                                            <p:txEl>
                                              <p:pRg st="2" end="2"/>
                                            </p:txEl>
                                          </p:spTgt>
                                        </p:tgtEl>
                                      </p:cBhvr>
                                    </p:animEffect>
                                  </p:childTnLst>
                                </p:cTn>
                              </p:par>
                            </p:childTnLst>
                          </p:cTn>
                        </p:par>
                        <p:par>
                          <p:cTn id="12" fill="hold">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3000"/>
                                        <p:tgtEl>
                                          <p:spTgt spid="3">
                                            <p:txEl>
                                              <p:pRg st="3" end="3"/>
                                            </p:txEl>
                                          </p:spTgt>
                                        </p:tgtEl>
                                      </p:cBhvr>
                                    </p:animEffect>
                                  </p:childTnLst>
                                </p:cTn>
                              </p:par>
                            </p:childTnLst>
                          </p:cTn>
                        </p:par>
                        <p:par>
                          <p:cTn id="16" fill="hold">
                            <p:stCondLst>
                              <p:cond delay="9000"/>
                            </p:stCondLst>
                            <p:childTnLst>
                              <p:par>
                                <p:cTn id="17" presetID="22" presetClass="entr" presetSubtype="8"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3000"/>
                                        <p:tgtEl>
                                          <p:spTgt spid="3">
                                            <p:txEl>
                                              <p:pRg st="4" end="4"/>
                                            </p:txEl>
                                          </p:spTgt>
                                        </p:tgtEl>
                                      </p:cBhvr>
                                    </p:animEffect>
                                  </p:childTnLst>
                                </p:cTn>
                              </p:par>
                            </p:childTnLst>
                          </p:cTn>
                        </p:par>
                        <p:par>
                          <p:cTn id="20" fill="hold">
                            <p:stCondLst>
                              <p:cond delay="12000"/>
                            </p:stCondLst>
                            <p:childTnLst>
                              <p:par>
                                <p:cTn id="21" presetID="22" presetClass="entr" presetSubtype="8"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3000"/>
                                        <p:tgtEl>
                                          <p:spTgt spid="3">
                                            <p:txEl>
                                              <p:pRg st="5" end="5"/>
                                            </p:txEl>
                                          </p:spTgt>
                                        </p:tgtEl>
                                      </p:cBhvr>
                                    </p:animEffect>
                                  </p:childTnLst>
                                </p:cTn>
                              </p:par>
                            </p:childTnLst>
                          </p:cTn>
                        </p:par>
                        <p:par>
                          <p:cTn id="24" fill="hold">
                            <p:stCondLst>
                              <p:cond delay="15000"/>
                            </p:stCondLst>
                            <p:childTnLst>
                              <p:par>
                                <p:cTn id="25" presetID="22" presetClass="entr" presetSubtype="8"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3000"/>
                                        <p:tgtEl>
                                          <p:spTgt spid="3">
                                            <p:txEl>
                                              <p:pRg st="6" end="6"/>
                                            </p:txEl>
                                          </p:spTgt>
                                        </p:tgtEl>
                                      </p:cBhvr>
                                    </p:animEffect>
                                  </p:childTnLst>
                                </p:cTn>
                              </p:par>
                            </p:childTnLst>
                          </p:cTn>
                        </p:par>
                        <p:par>
                          <p:cTn id="28" fill="hold">
                            <p:stCondLst>
                              <p:cond delay="18000"/>
                            </p:stCondLst>
                            <p:childTnLst>
                              <p:par>
                                <p:cTn id="29" presetID="22" presetClass="entr" presetSubtype="8"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3000"/>
                                        <p:tgtEl>
                                          <p:spTgt spid="3">
                                            <p:txEl>
                                              <p:pRg st="7" end="7"/>
                                            </p:txEl>
                                          </p:spTgt>
                                        </p:tgtEl>
                                      </p:cBhvr>
                                    </p:animEffect>
                                  </p:childTnLst>
                                </p:cTn>
                              </p:par>
                            </p:childTnLst>
                          </p:cTn>
                        </p:par>
                        <p:par>
                          <p:cTn id="32" fill="hold">
                            <p:stCondLst>
                              <p:cond delay="21000"/>
                            </p:stCondLst>
                            <p:childTnLst>
                              <p:par>
                                <p:cTn id="33" presetID="22" presetClass="entr" presetSubtype="8" fill="hold" grpId="0"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3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08037"/>
            <a:ext cx="8686800" cy="4525963"/>
          </a:xfrm>
        </p:spPr>
        <p:txBody>
          <a:bodyPr>
            <a:normAutofit lnSpcReduction="10000"/>
          </a:bodyPr>
          <a:lstStyle/>
          <a:p>
            <a:pPr algn="ctr">
              <a:buNone/>
            </a:pPr>
            <a:r>
              <a:rPr lang="en-US" b="1" dirty="0" smtClean="0">
                <a:solidFill>
                  <a:schemeClr val="accent3">
                    <a:lumMod val="75000"/>
                  </a:schemeClr>
                </a:solidFill>
                <a:latin typeface="Friz Quadrata OS TT" pitchFamily="2" charset="0"/>
                <a:cs typeface="Times New Roman" pitchFamily="18" charset="0"/>
              </a:rPr>
              <a:t>Ralph L. Gray Alumni Center</a:t>
            </a:r>
          </a:p>
          <a:p>
            <a:pPr>
              <a:buNone/>
            </a:pPr>
            <a:r>
              <a:rPr lang="en-US" sz="2800" b="1" dirty="0" smtClean="0">
                <a:solidFill>
                  <a:schemeClr val="accent3">
                    <a:lumMod val="75000"/>
                  </a:schemeClr>
                </a:solidFill>
                <a:latin typeface="Times New Roman" pitchFamily="18" charset="0"/>
                <a:cs typeface="Times New Roman" pitchFamily="18" charset="0"/>
              </a:rPr>
              <a:t>	</a:t>
            </a:r>
            <a:r>
              <a:rPr lang="en-US" sz="2400" b="1" dirty="0" smtClean="0">
                <a:solidFill>
                  <a:schemeClr val="accent3">
                    <a:lumMod val="75000"/>
                  </a:schemeClr>
                </a:solidFill>
                <a:cs typeface="Times New Roman" pitchFamily="18" charset="0"/>
              </a:rPr>
              <a:t>Move into new center September 18, 2010</a:t>
            </a:r>
          </a:p>
          <a:p>
            <a:pPr>
              <a:buNone/>
            </a:pPr>
            <a:r>
              <a:rPr lang="en-US" sz="2800" b="1" dirty="0" smtClean="0">
                <a:solidFill>
                  <a:schemeClr val="accent3">
                    <a:lumMod val="75000"/>
                  </a:schemeClr>
                </a:solidFill>
                <a:cs typeface="Times New Roman" pitchFamily="18" charset="0"/>
              </a:rPr>
              <a:t>	</a:t>
            </a:r>
            <a:r>
              <a:rPr lang="en-US" sz="2400" b="1" dirty="0" smtClean="0">
                <a:solidFill>
                  <a:schemeClr val="accent3">
                    <a:lumMod val="75000"/>
                  </a:schemeClr>
                </a:solidFill>
                <a:cs typeface="Times New Roman" pitchFamily="18" charset="0"/>
              </a:rPr>
              <a:t>Visitors to Alumni Center since opening over 2,000</a:t>
            </a:r>
          </a:p>
          <a:p>
            <a:pPr>
              <a:buNone/>
            </a:pPr>
            <a:r>
              <a:rPr lang="en-US" sz="2400" b="1" dirty="0" smtClean="0">
                <a:solidFill>
                  <a:schemeClr val="accent3">
                    <a:lumMod val="75000"/>
                  </a:schemeClr>
                </a:solidFill>
                <a:cs typeface="Times New Roman" pitchFamily="18" charset="0"/>
              </a:rPr>
              <a:t>	2010-2011 UE Classes viewed Historic Video at Alumni Center</a:t>
            </a:r>
          </a:p>
          <a:p>
            <a:pPr>
              <a:buNone/>
            </a:pPr>
            <a:r>
              <a:rPr lang="en-US" sz="2400" b="1" dirty="0" smtClean="0">
                <a:solidFill>
                  <a:schemeClr val="accent3">
                    <a:lumMod val="75000"/>
                  </a:schemeClr>
                </a:solidFill>
                <a:cs typeface="Times New Roman" pitchFamily="18" charset="0"/>
              </a:rPr>
              <a:t>	Alumni Board Table underwritten more than 100% of request</a:t>
            </a:r>
          </a:p>
          <a:p>
            <a:pPr>
              <a:buNone/>
            </a:pPr>
            <a:r>
              <a:rPr lang="en-US" sz="2400" b="1" dirty="0" smtClean="0">
                <a:solidFill>
                  <a:schemeClr val="accent3">
                    <a:lumMod val="75000"/>
                  </a:schemeClr>
                </a:solidFill>
                <a:cs typeface="Times New Roman" pitchFamily="18" charset="0"/>
              </a:rPr>
              <a:t>	Alumni Welcome Desk underwritten more than 100% of request</a:t>
            </a:r>
          </a:p>
          <a:p>
            <a:pPr>
              <a:buNone/>
            </a:pPr>
            <a:r>
              <a:rPr lang="en-US" sz="2400" b="1" dirty="0" smtClean="0">
                <a:solidFill>
                  <a:schemeClr val="accent3">
                    <a:lumMod val="75000"/>
                  </a:schemeClr>
                </a:solidFill>
                <a:cs typeface="Times New Roman" pitchFamily="18" charset="0"/>
              </a:rPr>
              <a:t>	All benches underwritten</a:t>
            </a:r>
          </a:p>
          <a:p>
            <a:pPr>
              <a:buNone/>
            </a:pPr>
            <a:r>
              <a:rPr lang="en-US" sz="2400" b="1" dirty="0" smtClean="0">
                <a:solidFill>
                  <a:schemeClr val="accent3">
                    <a:lumMod val="75000"/>
                  </a:schemeClr>
                </a:solidFill>
                <a:cs typeface="Times New Roman" pitchFamily="18" charset="0"/>
              </a:rPr>
              <a:t>	One of four planters underwritten</a:t>
            </a:r>
          </a:p>
          <a:p>
            <a:pPr>
              <a:buNone/>
            </a:pPr>
            <a:r>
              <a:rPr lang="en-US" sz="2400" b="1" dirty="0" smtClean="0">
                <a:solidFill>
                  <a:schemeClr val="accent3">
                    <a:lumMod val="75000"/>
                  </a:schemeClr>
                </a:solidFill>
                <a:cs typeface="Times New Roman" pitchFamily="18" charset="0"/>
              </a:rPr>
              <a:t>	Three gardens underwritten</a:t>
            </a:r>
          </a:p>
          <a:p>
            <a:pPr>
              <a:buNone/>
            </a:pPr>
            <a:r>
              <a:rPr lang="en-US" sz="2400" b="1" dirty="0" smtClean="0">
                <a:solidFill>
                  <a:schemeClr val="accent3">
                    <a:lumMod val="75000"/>
                  </a:schemeClr>
                </a:solidFill>
                <a:cs typeface="Times New Roman" pitchFamily="18" charset="0"/>
              </a:rPr>
              <a:t>	Dress the House event on April 16, 2011</a:t>
            </a:r>
          </a:p>
          <a:p>
            <a:pPr>
              <a:buNone/>
            </a:pPr>
            <a:endParaRPr lang="en-US" sz="2800" b="1" dirty="0" smtClean="0">
              <a:solidFill>
                <a:schemeClr val="accent3">
                  <a:lumMod val="75000"/>
                </a:schemeClr>
              </a:solidFill>
              <a:latin typeface="Times New Roman" pitchFamily="18" charset="0"/>
              <a:cs typeface="Times New Roman" pitchFamily="18" charset="0"/>
            </a:endParaRPr>
          </a:p>
          <a:p>
            <a:pPr>
              <a:buNone/>
            </a:pPr>
            <a:endParaRPr lang="en-US" sz="2800" b="1" dirty="0" smtClean="0">
              <a:solidFill>
                <a:schemeClr val="accent3">
                  <a:lumMod val="75000"/>
                </a:schemeClr>
              </a:solidFill>
              <a:latin typeface="Times New Roman" pitchFamily="18" charset="0"/>
              <a:cs typeface="Times New Roman" pitchFamily="18" charset="0"/>
            </a:endParaRPr>
          </a:p>
          <a:p>
            <a:endParaRPr lang="en-US" dirty="0"/>
          </a:p>
        </p:txBody>
      </p:sp>
      <p:pic>
        <p:nvPicPr>
          <p:cNvPr id="4" name="Picture 3" descr="LionsHead.jpg"/>
          <p:cNvPicPr>
            <a:picLocks noChangeAspect="1"/>
          </p:cNvPicPr>
          <p:nvPr/>
        </p:nvPicPr>
        <p:blipFill>
          <a:blip r:embed="rId3" cstate="print"/>
          <a:stretch>
            <a:fillRect/>
          </a:stretch>
        </p:blipFill>
        <p:spPr>
          <a:xfrm>
            <a:off x="457200" y="1433810"/>
            <a:ext cx="228600" cy="242590"/>
          </a:xfrm>
          <a:prstGeom prst="rect">
            <a:avLst/>
          </a:prstGeom>
        </p:spPr>
      </p:pic>
      <p:pic>
        <p:nvPicPr>
          <p:cNvPr id="16" name="Picture 15" descr="LionsHead.jpg"/>
          <p:cNvPicPr>
            <a:picLocks noChangeAspect="1"/>
          </p:cNvPicPr>
          <p:nvPr/>
        </p:nvPicPr>
        <p:blipFill>
          <a:blip r:embed="rId3" cstate="print"/>
          <a:stretch>
            <a:fillRect/>
          </a:stretch>
        </p:blipFill>
        <p:spPr>
          <a:xfrm>
            <a:off x="457200" y="1891010"/>
            <a:ext cx="228600" cy="242590"/>
          </a:xfrm>
          <a:prstGeom prst="rect">
            <a:avLst/>
          </a:prstGeom>
        </p:spPr>
      </p:pic>
      <p:pic>
        <p:nvPicPr>
          <p:cNvPr id="17" name="Picture 16" descr="LionsHead.jpg"/>
          <p:cNvPicPr>
            <a:picLocks noChangeAspect="1"/>
          </p:cNvPicPr>
          <p:nvPr/>
        </p:nvPicPr>
        <p:blipFill>
          <a:blip r:embed="rId3" cstate="print"/>
          <a:stretch>
            <a:fillRect/>
          </a:stretch>
        </p:blipFill>
        <p:spPr>
          <a:xfrm>
            <a:off x="457200" y="2362200"/>
            <a:ext cx="228600" cy="242590"/>
          </a:xfrm>
          <a:prstGeom prst="rect">
            <a:avLst/>
          </a:prstGeom>
        </p:spPr>
      </p:pic>
      <p:pic>
        <p:nvPicPr>
          <p:cNvPr id="14" name="Picture 13" descr="LionsHead.jpg"/>
          <p:cNvPicPr>
            <a:picLocks noChangeAspect="1"/>
          </p:cNvPicPr>
          <p:nvPr/>
        </p:nvPicPr>
        <p:blipFill>
          <a:blip r:embed="rId3" cstate="print"/>
          <a:stretch>
            <a:fillRect/>
          </a:stretch>
        </p:blipFill>
        <p:spPr>
          <a:xfrm>
            <a:off x="457200" y="2729210"/>
            <a:ext cx="228600" cy="242590"/>
          </a:xfrm>
          <a:prstGeom prst="rect">
            <a:avLst/>
          </a:prstGeom>
        </p:spPr>
      </p:pic>
      <p:pic>
        <p:nvPicPr>
          <p:cNvPr id="15" name="Picture 14" descr="LionsHead.jpg"/>
          <p:cNvPicPr>
            <a:picLocks noChangeAspect="1"/>
          </p:cNvPicPr>
          <p:nvPr/>
        </p:nvPicPr>
        <p:blipFill>
          <a:blip r:embed="rId3" cstate="print"/>
          <a:stretch>
            <a:fillRect/>
          </a:stretch>
        </p:blipFill>
        <p:spPr>
          <a:xfrm>
            <a:off x="457200" y="3110210"/>
            <a:ext cx="228600" cy="242590"/>
          </a:xfrm>
          <a:prstGeom prst="rect">
            <a:avLst/>
          </a:prstGeom>
        </p:spPr>
      </p:pic>
      <p:pic>
        <p:nvPicPr>
          <p:cNvPr id="24" name="Picture 23" descr="LionsHead.jpg"/>
          <p:cNvPicPr>
            <a:picLocks noChangeAspect="1"/>
          </p:cNvPicPr>
          <p:nvPr/>
        </p:nvPicPr>
        <p:blipFill>
          <a:blip r:embed="rId3" cstate="print"/>
          <a:stretch>
            <a:fillRect/>
          </a:stretch>
        </p:blipFill>
        <p:spPr>
          <a:xfrm>
            <a:off x="457200" y="3505200"/>
            <a:ext cx="228600" cy="242590"/>
          </a:xfrm>
          <a:prstGeom prst="rect">
            <a:avLst/>
          </a:prstGeom>
        </p:spPr>
      </p:pic>
      <p:pic>
        <p:nvPicPr>
          <p:cNvPr id="25" name="Picture 24" descr="LionsHead.jpg"/>
          <p:cNvPicPr>
            <a:picLocks noChangeAspect="1"/>
          </p:cNvPicPr>
          <p:nvPr/>
        </p:nvPicPr>
        <p:blipFill>
          <a:blip r:embed="rId3" cstate="print"/>
          <a:stretch>
            <a:fillRect/>
          </a:stretch>
        </p:blipFill>
        <p:spPr>
          <a:xfrm>
            <a:off x="457200" y="3948410"/>
            <a:ext cx="228600" cy="242590"/>
          </a:xfrm>
          <a:prstGeom prst="rect">
            <a:avLst/>
          </a:prstGeom>
        </p:spPr>
      </p:pic>
      <p:pic>
        <p:nvPicPr>
          <p:cNvPr id="26" name="Picture 25" descr="LionsHead.jpg"/>
          <p:cNvPicPr>
            <a:picLocks noChangeAspect="1"/>
          </p:cNvPicPr>
          <p:nvPr/>
        </p:nvPicPr>
        <p:blipFill>
          <a:blip r:embed="rId3" cstate="print"/>
          <a:stretch>
            <a:fillRect/>
          </a:stretch>
        </p:blipFill>
        <p:spPr>
          <a:xfrm>
            <a:off x="457200" y="4329410"/>
            <a:ext cx="228600" cy="242590"/>
          </a:xfrm>
          <a:prstGeom prst="rect">
            <a:avLst/>
          </a:prstGeom>
        </p:spPr>
      </p:pic>
      <p:pic>
        <p:nvPicPr>
          <p:cNvPr id="27" name="Picture 26" descr="LionsHead.jpg"/>
          <p:cNvPicPr>
            <a:picLocks noChangeAspect="1"/>
          </p:cNvPicPr>
          <p:nvPr/>
        </p:nvPicPr>
        <p:blipFill>
          <a:blip r:embed="rId3" cstate="print"/>
          <a:stretch>
            <a:fillRect/>
          </a:stretch>
        </p:blipFill>
        <p:spPr>
          <a:xfrm>
            <a:off x="457200" y="4710410"/>
            <a:ext cx="228600" cy="24259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3000"/>
                                        <p:tgtEl>
                                          <p:spTgt spid="3">
                                            <p:txEl>
                                              <p:pRg st="0" end="0"/>
                                            </p:txEl>
                                          </p:spTgt>
                                        </p:tgtEl>
                                      </p:cBhvr>
                                    </p:animEffect>
                                  </p:childTnLst>
                                </p:cTn>
                              </p:par>
                            </p:childTnLst>
                          </p:cTn>
                        </p:par>
                        <p:par>
                          <p:cTn id="8" fill="hold">
                            <p:stCondLst>
                              <p:cond delay="3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3000"/>
                                        <p:tgtEl>
                                          <p:spTgt spid="3">
                                            <p:txEl>
                                              <p:pRg st="1" end="1"/>
                                            </p:txEl>
                                          </p:spTgt>
                                        </p:tgtEl>
                                      </p:cBhvr>
                                    </p:animEffect>
                                  </p:childTnLst>
                                </p:cTn>
                              </p:par>
                            </p:childTnLst>
                          </p:cTn>
                        </p:par>
                        <p:par>
                          <p:cTn id="12" fill="hold">
                            <p:stCondLst>
                              <p:cond delay="6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3000"/>
                                        <p:tgtEl>
                                          <p:spTgt spid="3">
                                            <p:txEl>
                                              <p:pRg st="2" end="2"/>
                                            </p:txEl>
                                          </p:spTgt>
                                        </p:tgtEl>
                                      </p:cBhvr>
                                    </p:animEffect>
                                  </p:childTnLst>
                                </p:cTn>
                              </p:par>
                            </p:childTnLst>
                          </p:cTn>
                        </p:par>
                        <p:par>
                          <p:cTn id="16" fill="hold">
                            <p:stCondLst>
                              <p:cond delay="90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3000"/>
                                        <p:tgtEl>
                                          <p:spTgt spid="3">
                                            <p:txEl>
                                              <p:pRg st="3" end="3"/>
                                            </p:txEl>
                                          </p:spTgt>
                                        </p:tgtEl>
                                      </p:cBhvr>
                                    </p:animEffect>
                                  </p:childTnLst>
                                </p:cTn>
                              </p:par>
                            </p:childTnLst>
                          </p:cTn>
                        </p:par>
                        <p:par>
                          <p:cTn id="20" fill="hold">
                            <p:stCondLst>
                              <p:cond delay="1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3000"/>
                                        <p:tgtEl>
                                          <p:spTgt spid="3">
                                            <p:txEl>
                                              <p:pRg st="4" end="4"/>
                                            </p:txEl>
                                          </p:spTgt>
                                        </p:tgtEl>
                                      </p:cBhvr>
                                    </p:animEffect>
                                  </p:childTnLst>
                                </p:cTn>
                              </p:par>
                            </p:childTnLst>
                          </p:cTn>
                        </p:par>
                        <p:par>
                          <p:cTn id="24" fill="hold">
                            <p:stCondLst>
                              <p:cond delay="150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3000"/>
                                        <p:tgtEl>
                                          <p:spTgt spid="3">
                                            <p:txEl>
                                              <p:pRg st="5" end="5"/>
                                            </p:txEl>
                                          </p:spTgt>
                                        </p:tgtEl>
                                      </p:cBhvr>
                                    </p:animEffect>
                                  </p:childTnLst>
                                </p:cTn>
                              </p:par>
                            </p:childTnLst>
                          </p:cTn>
                        </p:par>
                        <p:par>
                          <p:cTn id="28" fill="hold">
                            <p:stCondLst>
                              <p:cond delay="18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3000"/>
                                        <p:tgtEl>
                                          <p:spTgt spid="3">
                                            <p:txEl>
                                              <p:pRg st="6" end="6"/>
                                            </p:txEl>
                                          </p:spTgt>
                                        </p:tgtEl>
                                      </p:cBhvr>
                                    </p:animEffect>
                                  </p:childTnLst>
                                </p:cTn>
                              </p:par>
                            </p:childTnLst>
                          </p:cTn>
                        </p:par>
                        <p:par>
                          <p:cTn id="32" fill="hold">
                            <p:stCondLst>
                              <p:cond delay="21000"/>
                            </p:stCondLst>
                            <p:childTnLst>
                              <p:par>
                                <p:cTn id="33" presetID="22" presetClass="entr" presetSubtype="8"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3000"/>
                                        <p:tgtEl>
                                          <p:spTgt spid="3">
                                            <p:txEl>
                                              <p:pRg st="7" end="7"/>
                                            </p:txEl>
                                          </p:spTgt>
                                        </p:tgtEl>
                                      </p:cBhvr>
                                    </p:animEffect>
                                  </p:childTnLst>
                                </p:cTn>
                              </p:par>
                            </p:childTnLst>
                          </p:cTn>
                        </p:par>
                        <p:par>
                          <p:cTn id="36" fill="hold">
                            <p:stCondLst>
                              <p:cond delay="24000"/>
                            </p:stCondLst>
                            <p:childTnLst>
                              <p:par>
                                <p:cTn id="37" presetID="22" presetClass="entr" presetSubtype="8"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3000"/>
                                        <p:tgtEl>
                                          <p:spTgt spid="3">
                                            <p:txEl>
                                              <p:pRg st="8" end="8"/>
                                            </p:txEl>
                                          </p:spTgt>
                                        </p:tgtEl>
                                      </p:cBhvr>
                                    </p:animEffect>
                                  </p:childTnLst>
                                </p:cTn>
                              </p:par>
                            </p:childTnLst>
                          </p:cTn>
                        </p:par>
                        <p:par>
                          <p:cTn id="40" fill="hold">
                            <p:stCondLst>
                              <p:cond delay="27000"/>
                            </p:stCondLst>
                            <p:childTnLst>
                              <p:par>
                                <p:cTn id="41" presetID="22" presetClass="entr" presetSubtype="8"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left)">
                                      <p:cBhvr>
                                        <p:cTn id="43" dur="3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solidFill>
                  <a:srgbClr val="006600"/>
                </a:solidFill>
                <a:latin typeface="Friz Quadrata OS TT" pitchFamily="2" charset="0"/>
                <a:cs typeface="Times New Roman" pitchFamily="18" charset="0"/>
              </a:rPr>
              <a:t>Magazine Success</a:t>
            </a:r>
            <a:endParaRPr lang="en-US" dirty="0">
              <a:latin typeface="Friz Quadrata OS TT" pitchFamily="2" charset="0"/>
            </a:endParaRPr>
          </a:p>
        </p:txBody>
      </p:sp>
      <p:pic>
        <p:nvPicPr>
          <p:cNvPr id="4" name="Picture 3" descr="C:\Documents and Settings\Elisa Bryant\Desktop\New Folder\Recently Updated\SCAN0002.JPG">
            <a:hlinkClick r:id="rId3"/>
          </p:cNvPr>
          <p:cNvPicPr/>
          <p:nvPr/>
        </p:nvPicPr>
        <p:blipFill>
          <a:blip r:embed="rId4" cstate="print"/>
          <a:srcRect/>
          <a:stretch>
            <a:fillRect/>
          </a:stretch>
        </p:blipFill>
        <p:spPr bwMode="auto">
          <a:xfrm>
            <a:off x="6781800" y="2590800"/>
            <a:ext cx="1600200" cy="2133600"/>
          </a:xfrm>
          <a:prstGeom prst="rect">
            <a:avLst/>
          </a:prstGeom>
          <a:noFill/>
          <a:ln w="9525">
            <a:noFill/>
            <a:miter lim="800000"/>
            <a:headEnd/>
            <a:tailEnd/>
          </a:ln>
        </p:spPr>
      </p:pic>
      <p:pic>
        <p:nvPicPr>
          <p:cNvPr id="5" name="Picture 4" descr="C:\Documents and Settings\Elisa Bryant\Desktop\New Folder\Recently Updated\SCAN0003.JPG"/>
          <p:cNvPicPr/>
          <p:nvPr/>
        </p:nvPicPr>
        <p:blipFill>
          <a:blip r:embed="rId5" cstate="print"/>
          <a:srcRect/>
          <a:stretch>
            <a:fillRect/>
          </a:stretch>
        </p:blipFill>
        <p:spPr bwMode="auto">
          <a:xfrm>
            <a:off x="4800600" y="2590800"/>
            <a:ext cx="1752600" cy="2133600"/>
          </a:xfrm>
          <a:prstGeom prst="rect">
            <a:avLst/>
          </a:prstGeom>
          <a:noFill/>
          <a:ln w="9525">
            <a:noFill/>
            <a:miter lim="800000"/>
            <a:headEnd/>
            <a:tailEnd/>
          </a:ln>
        </p:spPr>
      </p:pic>
      <p:pic>
        <p:nvPicPr>
          <p:cNvPr id="6" name="Picture 5" descr="C:\Documents and Settings\Elisa Bryant\Desktop\New Folder\Recently Updated\SCAN0004.JPG"/>
          <p:cNvPicPr/>
          <p:nvPr/>
        </p:nvPicPr>
        <p:blipFill>
          <a:blip r:embed="rId6" cstate="print"/>
          <a:srcRect/>
          <a:stretch>
            <a:fillRect/>
          </a:stretch>
        </p:blipFill>
        <p:spPr bwMode="auto">
          <a:xfrm>
            <a:off x="2819400" y="2590800"/>
            <a:ext cx="1752600" cy="2133600"/>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914400" y="2590800"/>
            <a:ext cx="1617821" cy="210448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3000"/>
                                        <p:tgtEl>
                                          <p:spTgt spid="1026"/>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0"/>
                                        <p:tgtEl>
                                          <p:spTgt spid="6"/>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0"/>
                                        <p:tgtEl>
                                          <p:spTgt spid="5"/>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077200" cy="4525963"/>
          </a:xfrm>
        </p:spPr>
        <p:txBody>
          <a:bodyPr/>
          <a:lstStyle/>
          <a:p>
            <a:pPr algn="ctr">
              <a:buNone/>
            </a:pPr>
            <a:r>
              <a:rPr lang="en-US" sz="2800" b="1" dirty="0" smtClean="0">
                <a:solidFill>
                  <a:schemeClr val="accent3">
                    <a:lumMod val="75000"/>
                  </a:schemeClr>
                </a:solidFill>
                <a:latin typeface="Friz Quadrata OS TT" pitchFamily="2" charset="0"/>
                <a:cs typeface="Times New Roman" pitchFamily="18" charset="0"/>
              </a:rPr>
              <a:t>Alumni 75</a:t>
            </a:r>
            <a:r>
              <a:rPr lang="en-US" sz="2800" b="1" baseline="30000" dirty="0" smtClean="0">
                <a:solidFill>
                  <a:schemeClr val="accent3">
                    <a:lumMod val="75000"/>
                  </a:schemeClr>
                </a:solidFill>
                <a:latin typeface="Friz Quadrata OS TT" pitchFamily="2" charset="0"/>
                <a:cs typeface="Times New Roman" pitchFamily="18" charset="0"/>
              </a:rPr>
              <a:t>th</a:t>
            </a:r>
            <a:r>
              <a:rPr lang="en-US" sz="2800" b="1" dirty="0" smtClean="0">
                <a:solidFill>
                  <a:schemeClr val="accent3">
                    <a:lumMod val="75000"/>
                  </a:schemeClr>
                </a:solidFill>
                <a:latin typeface="Friz Quadrata OS TT" pitchFamily="2" charset="0"/>
                <a:cs typeface="Times New Roman" pitchFamily="18" charset="0"/>
              </a:rPr>
              <a:t> Anniversary Projects &amp; Events</a:t>
            </a:r>
          </a:p>
          <a:p>
            <a:pPr>
              <a:buNone/>
            </a:pPr>
            <a:endParaRPr lang="en-US" b="1" dirty="0" smtClean="0">
              <a:solidFill>
                <a:schemeClr val="accent3">
                  <a:lumMod val="75000"/>
                </a:schemeClr>
              </a:solidFill>
              <a:latin typeface="Times New Roman" pitchFamily="18" charset="0"/>
              <a:cs typeface="Times New Roman" pitchFamily="18" charset="0"/>
            </a:endParaRPr>
          </a:p>
          <a:p>
            <a:pPr lvl="1">
              <a:buFont typeface="Arial" pitchFamily="34" charset="0"/>
              <a:buChar char="•"/>
            </a:pPr>
            <a:r>
              <a:rPr lang="en-US" b="1" dirty="0" smtClean="0">
                <a:solidFill>
                  <a:schemeClr val="accent3">
                    <a:lumMod val="75000"/>
                  </a:schemeClr>
                </a:solidFill>
                <a:latin typeface="Times New Roman" pitchFamily="18" charset="0"/>
                <a:cs typeface="Times New Roman" pitchFamily="18" charset="0"/>
              </a:rPr>
              <a:t>	</a:t>
            </a:r>
            <a:r>
              <a:rPr lang="en-US" sz="3000" b="1" dirty="0" smtClean="0">
                <a:solidFill>
                  <a:schemeClr val="accent3">
                    <a:lumMod val="75000"/>
                  </a:schemeClr>
                </a:solidFill>
                <a:cs typeface="Times New Roman" pitchFamily="18" charset="0"/>
              </a:rPr>
              <a:t>Production of a 75</a:t>
            </a:r>
            <a:r>
              <a:rPr lang="en-US" sz="3000" b="1" baseline="30000" dirty="0" smtClean="0">
                <a:solidFill>
                  <a:schemeClr val="accent3">
                    <a:lumMod val="75000"/>
                  </a:schemeClr>
                </a:solidFill>
                <a:cs typeface="Times New Roman" pitchFamily="18" charset="0"/>
              </a:rPr>
              <a:t>th</a:t>
            </a:r>
            <a:r>
              <a:rPr lang="en-US" sz="3000" b="1" dirty="0" smtClean="0">
                <a:solidFill>
                  <a:schemeClr val="accent3">
                    <a:lumMod val="75000"/>
                  </a:schemeClr>
                </a:solidFill>
                <a:cs typeface="Times New Roman" pitchFamily="18" charset="0"/>
              </a:rPr>
              <a:t> Anniversary Book</a:t>
            </a:r>
          </a:p>
          <a:p>
            <a:pPr lvl="1">
              <a:buFont typeface="Arial" pitchFamily="34" charset="0"/>
              <a:buChar char="•"/>
            </a:pPr>
            <a:r>
              <a:rPr lang="en-US" sz="3200" b="1" dirty="0" smtClean="0">
                <a:solidFill>
                  <a:schemeClr val="accent3">
                    <a:lumMod val="75000"/>
                  </a:schemeClr>
                </a:solidFill>
                <a:cs typeface="Times New Roman" pitchFamily="18" charset="0"/>
              </a:rPr>
              <a:t>	</a:t>
            </a:r>
            <a:r>
              <a:rPr lang="en-US" sz="3000" b="1" dirty="0" smtClean="0">
                <a:solidFill>
                  <a:schemeClr val="accent3">
                    <a:lumMod val="75000"/>
                  </a:schemeClr>
                </a:solidFill>
                <a:cs typeface="Times New Roman" pitchFamily="18" charset="0"/>
              </a:rPr>
              <a:t>Seven by Five Alumni Artist Showcase Event</a:t>
            </a:r>
          </a:p>
          <a:p>
            <a:pPr lvl="1">
              <a:buFont typeface="Arial" pitchFamily="34" charset="0"/>
              <a:buChar char="•"/>
            </a:pPr>
            <a:r>
              <a:rPr lang="en-US" sz="3200" b="1" dirty="0" smtClean="0">
                <a:solidFill>
                  <a:schemeClr val="accent3">
                    <a:lumMod val="75000"/>
                  </a:schemeClr>
                </a:solidFill>
                <a:cs typeface="Times New Roman" pitchFamily="18" charset="0"/>
              </a:rPr>
              <a:t>	</a:t>
            </a:r>
            <a:r>
              <a:rPr lang="en-US" sz="3000" b="1" dirty="0" smtClean="0">
                <a:solidFill>
                  <a:schemeClr val="accent3">
                    <a:lumMod val="75000"/>
                  </a:schemeClr>
                </a:solidFill>
                <a:cs typeface="Times New Roman" pitchFamily="18" charset="0"/>
              </a:rPr>
              <a:t>Opening Night Event of </a:t>
            </a:r>
            <a:r>
              <a:rPr lang="en-US" sz="3000" b="1" i="1" dirty="0" smtClean="0">
                <a:solidFill>
                  <a:schemeClr val="accent3">
                    <a:lumMod val="75000"/>
                  </a:schemeClr>
                </a:solidFill>
                <a:cs typeface="Times New Roman" pitchFamily="18" charset="0"/>
              </a:rPr>
              <a:t>“The Patsy”</a:t>
            </a:r>
          </a:p>
          <a:p>
            <a:pPr lvl="1">
              <a:buFont typeface="Arial" pitchFamily="34" charset="0"/>
              <a:buChar char="•"/>
            </a:pPr>
            <a:r>
              <a:rPr lang="en-US" sz="3200" b="1" dirty="0" smtClean="0">
                <a:solidFill>
                  <a:schemeClr val="accent3">
                    <a:lumMod val="75000"/>
                  </a:schemeClr>
                </a:solidFill>
                <a:cs typeface="Times New Roman" pitchFamily="18" charset="0"/>
              </a:rPr>
              <a:t>	</a:t>
            </a:r>
            <a:r>
              <a:rPr lang="en-US" sz="3000" b="1" dirty="0" smtClean="0">
                <a:solidFill>
                  <a:schemeClr val="accent3">
                    <a:lumMod val="75000"/>
                  </a:schemeClr>
                </a:solidFill>
                <a:cs typeface="Times New Roman" pitchFamily="18" charset="0"/>
              </a:rPr>
              <a:t>Specific Departmental Reunions</a:t>
            </a:r>
          </a:p>
          <a:p>
            <a:pPr>
              <a:buNone/>
            </a:pPr>
            <a:endParaRPr lang="en-US" b="1" dirty="0" smtClean="0">
              <a:solidFill>
                <a:schemeClr val="accent3">
                  <a:lumMod val="75000"/>
                </a:schemeClr>
              </a:solidFill>
              <a:latin typeface="Times New Roman" pitchFamily="18" charset="0"/>
              <a:cs typeface="Times New Roman" pitchFamily="18" charset="0"/>
            </a:endParaRPr>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3000"/>
                                        <p:tgtEl>
                                          <p:spTgt spid="3">
                                            <p:txEl>
                                              <p:pRg st="0" end="0"/>
                                            </p:txEl>
                                          </p:spTgt>
                                        </p:tgtEl>
                                      </p:cBhvr>
                                    </p:animEffect>
                                  </p:childTnLst>
                                </p:cTn>
                              </p:par>
                            </p:childTnLst>
                          </p:cTn>
                        </p:par>
                        <p:par>
                          <p:cTn id="8" fill="hold">
                            <p:stCondLst>
                              <p:cond delay="3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3000"/>
                                        <p:tgtEl>
                                          <p:spTgt spid="3">
                                            <p:txEl>
                                              <p:pRg st="2" end="2"/>
                                            </p:txEl>
                                          </p:spTgt>
                                        </p:tgtEl>
                                      </p:cBhvr>
                                    </p:animEffect>
                                  </p:childTnLst>
                                </p:cTn>
                              </p:par>
                            </p:childTnLst>
                          </p:cTn>
                        </p:par>
                        <p:par>
                          <p:cTn id="12" fill="hold">
                            <p:stCondLst>
                              <p:cond delay="6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3000"/>
                                        <p:tgtEl>
                                          <p:spTgt spid="3">
                                            <p:txEl>
                                              <p:pRg st="3" end="3"/>
                                            </p:txEl>
                                          </p:spTgt>
                                        </p:tgtEl>
                                      </p:cBhvr>
                                    </p:animEffect>
                                  </p:childTnLst>
                                </p:cTn>
                              </p:par>
                            </p:childTnLst>
                          </p:cTn>
                        </p:par>
                        <p:par>
                          <p:cTn id="16" fill="hold">
                            <p:stCondLst>
                              <p:cond delay="90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3000"/>
                                        <p:tgtEl>
                                          <p:spTgt spid="3">
                                            <p:txEl>
                                              <p:pRg st="4" end="4"/>
                                            </p:txEl>
                                          </p:spTgt>
                                        </p:tgtEl>
                                      </p:cBhvr>
                                    </p:animEffect>
                                  </p:childTnLst>
                                </p:cTn>
                              </p:par>
                            </p:childTnLst>
                          </p:cTn>
                        </p:par>
                        <p:par>
                          <p:cTn id="20" fill="hold">
                            <p:stCondLst>
                              <p:cond delay="1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782762"/>
          </a:xfrm>
        </p:spPr>
        <p:txBody>
          <a:bodyPr>
            <a:noAutofit/>
          </a:bodyPr>
          <a:lstStyle/>
          <a:p>
            <a:r>
              <a:rPr lang="en-US" sz="5400" dirty="0" smtClean="0">
                <a:solidFill>
                  <a:srgbClr val="006600"/>
                </a:solidFill>
                <a:latin typeface="Friz Quadrata OS TT" pitchFamily="2" charset="0"/>
              </a:rPr>
              <a:t>Missouri Southern Foundation</a:t>
            </a:r>
            <a:endParaRPr lang="en-US" sz="5400" dirty="0">
              <a:solidFill>
                <a:srgbClr val="006600"/>
              </a:solidFill>
              <a:latin typeface="Friz Quadrata OS TT"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smtClean="0">
                <a:solidFill>
                  <a:srgbClr val="006600"/>
                </a:solidFill>
                <a:latin typeface="Friz Quadrata OS TT" pitchFamily="2" charset="0"/>
              </a:rPr>
              <a:t>Support for MSSU, 2009-2010</a:t>
            </a:r>
            <a:endParaRPr lang="en-US" sz="4200" dirty="0">
              <a:solidFill>
                <a:srgbClr val="006600"/>
              </a:solidFill>
              <a:latin typeface="Friz Quadrata OS TT" pitchFamily="2" charset="0"/>
            </a:endParaRPr>
          </a:p>
        </p:txBody>
      </p:sp>
      <p:sp>
        <p:nvSpPr>
          <p:cNvPr id="3" name="Content Placeholder 2"/>
          <p:cNvSpPr>
            <a:spLocks noGrp="1"/>
          </p:cNvSpPr>
          <p:nvPr>
            <p:ph idx="1"/>
          </p:nvPr>
        </p:nvSpPr>
        <p:spPr/>
        <p:txBody>
          <a:bodyPr/>
          <a:lstStyle/>
          <a:p>
            <a:endParaRPr lang="en-US" dirty="0" smtClean="0"/>
          </a:p>
          <a:p>
            <a:endParaRPr lang="en-US" dirty="0"/>
          </a:p>
        </p:txBody>
      </p:sp>
      <p:graphicFrame>
        <p:nvGraphicFramePr>
          <p:cNvPr id="4" name="Table 3"/>
          <p:cNvGraphicFramePr>
            <a:graphicFrameLocks noGrp="1"/>
          </p:cNvGraphicFramePr>
          <p:nvPr/>
        </p:nvGraphicFramePr>
        <p:xfrm>
          <a:off x="1524000" y="2225042"/>
          <a:ext cx="6096000" cy="2560320"/>
        </p:xfrm>
        <a:graphic>
          <a:graphicData uri="http://schemas.openxmlformats.org/drawingml/2006/table">
            <a:tbl>
              <a:tblPr firstRow="1" bandRow="1">
                <a:tableStyleId>{F5AB1C69-6EDB-4FF4-983F-18BD219EF322}</a:tableStyleId>
              </a:tblPr>
              <a:tblGrid>
                <a:gridCol w="3886200"/>
                <a:gridCol w="2209800"/>
              </a:tblGrid>
              <a:tr h="317500">
                <a:tc>
                  <a:txBody>
                    <a:bodyPr/>
                    <a:lstStyle/>
                    <a:p>
                      <a:r>
                        <a:rPr lang="en-US" dirty="0" smtClean="0"/>
                        <a:t>Areas</a:t>
                      </a:r>
                      <a:r>
                        <a:rPr lang="en-US" baseline="0" dirty="0" smtClean="0"/>
                        <a:t> of University Support</a:t>
                      </a:r>
                      <a:endParaRPr lang="en-US" dirty="0"/>
                    </a:p>
                  </a:txBody>
                  <a:tcPr/>
                </a:tc>
                <a:tc>
                  <a:txBody>
                    <a:bodyPr/>
                    <a:lstStyle/>
                    <a:p>
                      <a:pPr algn="ctr"/>
                      <a:r>
                        <a:rPr lang="en-US" dirty="0" smtClean="0"/>
                        <a:t>Annual Amount</a:t>
                      </a:r>
                      <a:endParaRPr lang="en-US" dirty="0"/>
                    </a:p>
                  </a:txBody>
                  <a:tcPr/>
                </a:tc>
              </a:tr>
              <a:tr h="317500">
                <a:tc>
                  <a:txBody>
                    <a:bodyPr/>
                    <a:lstStyle/>
                    <a:p>
                      <a:r>
                        <a:rPr lang="en-US" dirty="0" smtClean="0"/>
                        <a:t>Scholarships</a:t>
                      </a:r>
                      <a:endParaRPr lang="en-US" dirty="0"/>
                    </a:p>
                  </a:txBody>
                  <a:tcPr/>
                </a:tc>
                <a:tc>
                  <a:txBody>
                    <a:bodyPr/>
                    <a:lstStyle/>
                    <a:p>
                      <a:pPr algn="ctr"/>
                      <a:r>
                        <a:rPr lang="en-US" dirty="0" smtClean="0"/>
                        <a:t>$523,125</a:t>
                      </a:r>
                      <a:endParaRPr lang="en-US" dirty="0"/>
                    </a:p>
                  </a:txBody>
                  <a:tcPr/>
                </a:tc>
              </a:tr>
              <a:tr h="317500">
                <a:tc>
                  <a:txBody>
                    <a:bodyPr/>
                    <a:lstStyle/>
                    <a:p>
                      <a:r>
                        <a:rPr lang="en-US" dirty="0" smtClean="0"/>
                        <a:t>Faculty and Departments </a:t>
                      </a:r>
                      <a:endParaRPr lang="en-US" dirty="0"/>
                    </a:p>
                  </a:txBody>
                  <a:tcPr/>
                </a:tc>
                <a:tc>
                  <a:txBody>
                    <a:bodyPr/>
                    <a:lstStyle/>
                    <a:p>
                      <a:pPr algn="ctr"/>
                      <a:r>
                        <a:rPr lang="en-US" dirty="0" smtClean="0"/>
                        <a:t>$299,762</a:t>
                      </a:r>
                      <a:endParaRPr lang="en-US" dirty="0"/>
                    </a:p>
                  </a:txBody>
                  <a:tcPr/>
                </a:tc>
              </a:tr>
              <a:tr h="317500">
                <a:tc>
                  <a:txBody>
                    <a:bodyPr/>
                    <a:lstStyle/>
                    <a:p>
                      <a:r>
                        <a:rPr lang="en-US" dirty="0" smtClean="0"/>
                        <a:t>Facilities Improvement</a:t>
                      </a:r>
                      <a:endParaRPr lang="en-US" dirty="0"/>
                    </a:p>
                  </a:txBody>
                  <a:tcPr/>
                </a:tc>
                <a:tc>
                  <a:txBody>
                    <a:bodyPr/>
                    <a:lstStyle/>
                    <a:p>
                      <a:pPr algn="ctr"/>
                      <a:r>
                        <a:rPr lang="en-US" dirty="0" smtClean="0"/>
                        <a:t>$740,755</a:t>
                      </a:r>
                      <a:endParaRPr lang="en-US" dirty="0"/>
                    </a:p>
                  </a:txBody>
                  <a:tcPr/>
                </a:tc>
              </a:tr>
              <a:tr h="317500">
                <a:tc>
                  <a:txBody>
                    <a:bodyPr/>
                    <a:lstStyle/>
                    <a:p>
                      <a:r>
                        <a:rPr lang="en-US" dirty="0" smtClean="0"/>
                        <a:t>General University</a:t>
                      </a:r>
                      <a:endParaRPr lang="en-US" dirty="0"/>
                    </a:p>
                  </a:txBody>
                  <a:tcPr/>
                </a:tc>
                <a:tc>
                  <a:txBody>
                    <a:bodyPr/>
                    <a:lstStyle/>
                    <a:p>
                      <a:pPr algn="ctr"/>
                      <a:r>
                        <a:rPr lang="en-US" dirty="0" smtClean="0"/>
                        <a:t>$115,032</a:t>
                      </a:r>
                      <a:endParaRPr lang="en-US" dirty="0"/>
                    </a:p>
                  </a:txBody>
                  <a:tcPr/>
                </a:tc>
              </a:tr>
              <a:tr h="317500">
                <a:tc>
                  <a:txBody>
                    <a:bodyPr/>
                    <a:lstStyle/>
                    <a:p>
                      <a:r>
                        <a:rPr lang="en-US" dirty="0" smtClean="0"/>
                        <a:t>Cultural</a:t>
                      </a:r>
                      <a:r>
                        <a:rPr lang="en-US" baseline="0" dirty="0" smtClean="0"/>
                        <a:t> Activities</a:t>
                      </a:r>
                      <a:endParaRPr lang="en-US" dirty="0"/>
                    </a:p>
                  </a:txBody>
                  <a:tcPr/>
                </a:tc>
                <a:tc>
                  <a:txBody>
                    <a:bodyPr/>
                    <a:lstStyle/>
                    <a:p>
                      <a:pPr algn="ctr"/>
                      <a:r>
                        <a:rPr lang="en-US" dirty="0" smtClean="0"/>
                        <a:t>$29,875</a:t>
                      </a:r>
                      <a:endParaRPr lang="en-US" dirty="0"/>
                    </a:p>
                  </a:txBody>
                  <a:tcPr/>
                </a:tc>
              </a:tr>
              <a:tr h="317500">
                <a:tc>
                  <a:txBody>
                    <a:bodyPr/>
                    <a:lstStyle/>
                    <a:p>
                      <a:r>
                        <a:rPr lang="en-US" dirty="0" smtClean="0"/>
                        <a:t>Total University Support</a:t>
                      </a:r>
                      <a:endParaRPr lang="en-US" dirty="0"/>
                    </a:p>
                  </a:txBody>
                  <a:tcPr/>
                </a:tc>
                <a:tc>
                  <a:txBody>
                    <a:bodyPr/>
                    <a:lstStyle/>
                    <a:p>
                      <a:pPr algn="ctr"/>
                      <a:r>
                        <a:rPr lang="en-US" dirty="0" smtClean="0"/>
                        <a:t>$1,708,549</a:t>
                      </a:r>
                      <a:endParaRPr lang="en-US" dirty="0"/>
                    </a:p>
                  </a:txBody>
                  <a:tcPr/>
                </a:tc>
              </a:tr>
            </a:tbl>
          </a:graphicData>
        </a:graphic>
      </p:graphicFrame>
      <p:sp>
        <p:nvSpPr>
          <p:cNvPr id="7" name="TextBox 6"/>
          <p:cNvSpPr txBox="1"/>
          <p:nvPr/>
        </p:nvSpPr>
        <p:spPr>
          <a:xfrm>
            <a:off x="1524000" y="5410200"/>
            <a:ext cx="2819400" cy="461665"/>
          </a:xfrm>
          <a:prstGeom prst="rect">
            <a:avLst/>
          </a:prstGeom>
          <a:noFill/>
        </p:spPr>
        <p:txBody>
          <a:bodyPr wrap="square" rtlCol="0">
            <a:spAutoFit/>
          </a:bodyPr>
          <a:lstStyle/>
          <a:p>
            <a:r>
              <a:rPr lang="en-US" sz="1200" i="1" dirty="0" smtClean="0"/>
              <a:t>Numbers from Audited Financial Statements, 7/1/2009-6/30/2</a:t>
            </a:r>
            <a:r>
              <a:rPr lang="en-US" sz="1200" dirty="0" smtClean="0"/>
              <a:t>010</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6" presetClass="emph" presetSubtype="0" fill="hold" nodeType="afterEffect">
                                  <p:stCondLst>
                                    <p:cond delay="0"/>
                                  </p:stCondLst>
                                  <p:childTnLst>
                                    <p:animScale>
                                      <p:cBhvr>
                                        <p:cTn id="10" dur="2000" fill="hold"/>
                                        <p:tgtEl>
                                          <p:spTgt spid="4"/>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371600" y="4267200"/>
          <a:ext cx="6477000" cy="714375"/>
        </p:xfrm>
        <a:graphic>
          <a:graphicData uri="http://schemas.openxmlformats.org/drawingml/2006/table">
            <a:tbl>
              <a:tblPr/>
              <a:tblGrid>
                <a:gridCol w="1295400"/>
                <a:gridCol w="1295400"/>
                <a:gridCol w="1295400"/>
                <a:gridCol w="1295400"/>
                <a:gridCol w="1295400"/>
              </a:tblGrid>
              <a:tr h="238125">
                <a:tc>
                  <a:txBody>
                    <a:bodyPr/>
                    <a:lstStyle/>
                    <a:p>
                      <a:pPr algn="ctr" fontAlgn="b"/>
                      <a:r>
                        <a:rPr lang="en-US" sz="1100" b="1" i="0" u="none" strike="noStrike" dirty="0">
                          <a:solidFill>
                            <a:srgbClr val="000000"/>
                          </a:solidFill>
                          <a:latin typeface="Arial Black"/>
                        </a:rPr>
                        <a:t>2001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Arial Black"/>
                        </a:rPr>
                        <a:t>2002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Arial Black"/>
                        </a:rPr>
                        <a:t>2003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Arial Black"/>
                        </a:rPr>
                        <a:t>2004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Arial Black"/>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r" fontAlgn="b"/>
                      <a:r>
                        <a:rPr lang="en-US" sz="1100" b="1" i="0" u="none" strike="noStrike" dirty="0">
                          <a:solidFill>
                            <a:srgbClr val="000000"/>
                          </a:solidFill>
                          <a:latin typeface="Arial Black"/>
                        </a:rPr>
                        <a:t>$20,648,958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Black"/>
                        </a:rPr>
                        <a:t>$19,966,822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Black"/>
                        </a:rPr>
                        <a:t>$20,667,044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Arial Black"/>
                        </a:rPr>
                        <a:t>$21,990,172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Arial Black"/>
                        </a:rPr>
                        <a:t>$22,690,098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r" fontAlgn="b"/>
                      <a:r>
                        <a:rPr lang="en-US" sz="1100" b="1" i="0" u="none" strike="noStrike" dirty="0">
                          <a:solidFill>
                            <a:srgbClr val="000000"/>
                          </a:solidFill>
                          <a:latin typeface="Arial Black"/>
                        </a:rPr>
                        <a:t>$1,370,351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Black"/>
                        </a:rPr>
                        <a:t>$1,321,815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Black"/>
                        </a:rPr>
                        <a:t>$1,140,568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Black"/>
                        </a:rPr>
                        <a:t>$1,242,977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Black"/>
                        </a:rPr>
                        <a:t>$1,167,211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1371600" y="5181600"/>
          <a:ext cx="6477000" cy="714375"/>
        </p:xfrm>
        <a:graphic>
          <a:graphicData uri="http://schemas.openxmlformats.org/drawingml/2006/table">
            <a:tbl>
              <a:tblPr/>
              <a:tblGrid>
                <a:gridCol w="1295400"/>
                <a:gridCol w="1295400"/>
                <a:gridCol w="1295400"/>
                <a:gridCol w="1295400"/>
                <a:gridCol w="1295400"/>
              </a:tblGrid>
              <a:tr h="238125">
                <a:tc>
                  <a:txBody>
                    <a:bodyPr/>
                    <a:lstStyle/>
                    <a:p>
                      <a:pPr algn="ctr" fontAlgn="b"/>
                      <a:r>
                        <a:rPr lang="en-US" sz="1100" b="1" i="0" u="none" strike="noStrike" dirty="0" smtClean="0">
                          <a:solidFill>
                            <a:srgbClr val="000000"/>
                          </a:solidFill>
                          <a:latin typeface="Arial Black"/>
                        </a:rPr>
                        <a:t>2006</a:t>
                      </a:r>
                      <a:endParaRPr lang="en-US" sz="1100" b="1" i="0" u="none" strike="noStrike" dirty="0">
                        <a:solidFill>
                          <a:srgbClr val="000000"/>
                        </a:solidFill>
                        <a:latin typeface="Arial Black"/>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Arial Black"/>
                        </a:rPr>
                        <a:t>2007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Arial Black"/>
                        </a:rPr>
                        <a:t>2008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Arial Black"/>
                        </a:rPr>
                        <a:t>2009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Arial Black"/>
                        </a:rPr>
                        <a:t>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r" fontAlgn="b"/>
                      <a:r>
                        <a:rPr lang="en-US" sz="1100" b="1" i="0" u="none" strike="noStrike" dirty="0">
                          <a:solidFill>
                            <a:srgbClr val="000000"/>
                          </a:solidFill>
                          <a:latin typeface="Arial Black"/>
                        </a:rPr>
                        <a:t>$</a:t>
                      </a:r>
                      <a:r>
                        <a:rPr lang="en-US" sz="1100" b="1" i="0" u="none" strike="noStrike" dirty="0" smtClean="0">
                          <a:solidFill>
                            <a:srgbClr val="000000"/>
                          </a:solidFill>
                          <a:latin typeface="Arial Black"/>
                        </a:rPr>
                        <a:t>24,974,343</a:t>
                      </a:r>
                      <a:endParaRPr lang="en-US" sz="1100" b="1" i="0" u="none" strike="noStrike" dirty="0">
                        <a:solidFill>
                          <a:srgbClr val="000000"/>
                        </a:solidFill>
                        <a:latin typeface="Arial Black"/>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Black"/>
                        </a:rPr>
                        <a:t>$28,249,084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Black"/>
                        </a:rPr>
                        <a:t>$26,447,232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Arial Black"/>
                        </a:rPr>
                        <a:t>$25,467,844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Black"/>
                        </a:rPr>
                        <a:t>$26,325,817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r" fontAlgn="b"/>
                      <a:r>
                        <a:rPr lang="en-US" sz="1100" b="1" i="0" u="none" strike="noStrike">
                          <a:solidFill>
                            <a:srgbClr val="000000"/>
                          </a:solidFill>
                          <a:latin typeface="Arial Black"/>
                        </a:rPr>
                        <a:t>$1,273,174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Black"/>
                        </a:rPr>
                        <a:t>$1,643,082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Black"/>
                        </a:rPr>
                        <a:t>$3,313,341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Black"/>
                        </a:rPr>
                        <a:t>$1,467,624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Black"/>
                        </a:rPr>
                        <a:t>$1,708,569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2" name="Chart 11"/>
          <p:cNvGraphicFramePr/>
          <p:nvPr/>
        </p:nvGraphicFramePr>
        <p:xfrm>
          <a:off x="838200" y="381000"/>
          <a:ext cx="77724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1371600" y="152400"/>
            <a:ext cx="6781800" cy="461665"/>
          </a:xfrm>
          <a:prstGeom prst="rect">
            <a:avLst/>
          </a:prstGeom>
          <a:noFill/>
        </p:spPr>
        <p:txBody>
          <a:bodyPr wrap="square" rtlCol="0">
            <a:spAutoFit/>
          </a:bodyPr>
          <a:lstStyle/>
          <a:p>
            <a:pPr algn="ctr"/>
            <a:r>
              <a:rPr lang="en-US" sz="2400" dirty="0" smtClean="0">
                <a:solidFill>
                  <a:srgbClr val="006600"/>
                </a:solidFill>
                <a:latin typeface="Friz Quadrata OS TT" pitchFamily="2" charset="0"/>
                <a:cs typeface="Arial" pitchFamily="34" charset="0"/>
              </a:rPr>
              <a:t>Total Assets/Support to MSSU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par>
                          <p:cTn id="8" fill="hold">
                            <p:stCondLst>
                              <p:cond delay="2000"/>
                            </p:stCondLst>
                            <p:childTnLst>
                              <p:par>
                                <p:cTn id="9" presetID="26" presetClass="emph" presetSubtype="0" fill="hold" grpId="0" nodeType="afterEffect">
                                  <p:stCondLst>
                                    <p:cond delay="0"/>
                                  </p:stCondLst>
                                  <p:childTnLst>
                                    <p:animEffect transition="out" filter="fade">
                                      <p:cBhvr>
                                        <p:cTn id="10" dur="1000" tmFilter="0, 0; .2, .5; .8, .5; 1, 0"/>
                                        <p:tgtEl>
                                          <p:spTgt spid="12"/>
                                        </p:tgtEl>
                                      </p:cBhvr>
                                    </p:animEffect>
                                    <p:animScale>
                                      <p:cBhvr>
                                        <p:cTn id="11" dur="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990600" y="609600"/>
          <a:ext cx="70866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905000" y="152400"/>
            <a:ext cx="5105400" cy="738664"/>
          </a:xfrm>
          <a:prstGeom prst="rect">
            <a:avLst/>
          </a:prstGeom>
          <a:noFill/>
        </p:spPr>
        <p:txBody>
          <a:bodyPr wrap="square" rtlCol="0">
            <a:spAutoFit/>
          </a:bodyPr>
          <a:lstStyle/>
          <a:p>
            <a:pPr algn="ctr"/>
            <a:r>
              <a:rPr lang="en-US" sz="2400" dirty="0" smtClean="0">
                <a:solidFill>
                  <a:srgbClr val="006600"/>
                </a:solidFill>
                <a:latin typeface="Friz Quadrata OS TT" pitchFamily="2" charset="0"/>
              </a:rPr>
              <a:t>Assets by Class</a:t>
            </a:r>
          </a:p>
          <a:p>
            <a:pPr algn="ctr"/>
            <a:endParaRPr lang="en-US" dirty="0"/>
          </a:p>
        </p:txBody>
      </p:sp>
      <p:graphicFrame>
        <p:nvGraphicFramePr>
          <p:cNvPr id="8" name="Table 7"/>
          <p:cNvGraphicFramePr>
            <a:graphicFrameLocks noGrp="1"/>
          </p:cNvGraphicFramePr>
          <p:nvPr/>
        </p:nvGraphicFramePr>
        <p:xfrm>
          <a:off x="1371600" y="3581400"/>
          <a:ext cx="6553200" cy="2362199"/>
        </p:xfrm>
        <a:graphic>
          <a:graphicData uri="http://schemas.openxmlformats.org/drawingml/2006/table">
            <a:tbl>
              <a:tblPr/>
              <a:tblGrid>
                <a:gridCol w="2100677"/>
                <a:gridCol w="1047075"/>
                <a:gridCol w="851362"/>
                <a:gridCol w="851362"/>
                <a:gridCol w="851362"/>
                <a:gridCol w="851362"/>
              </a:tblGrid>
              <a:tr h="219190">
                <a:tc>
                  <a:txBody>
                    <a:bodyPr/>
                    <a:lstStyle/>
                    <a:p>
                      <a:pPr algn="l" fontAlgn="b"/>
                      <a:r>
                        <a:rPr lang="en-US" sz="1100" b="0" i="0" u="none" strike="noStrike" dirty="0">
                          <a:solidFill>
                            <a:srgbClr val="000000"/>
                          </a:solidFill>
                          <a:latin typeface="Calibri"/>
                        </a:rPr>
                        <a:t> </a:t>
                      </a:r>
                    </a:p>
                  </a:txBody>
                  <a:tcPr marL="9126" marR="9126" marT="91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Arial"/>
                        </a:rPr>
                        <a:t>2001</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Arial"/>
                        </a:rPr>
                        <a:t>2002</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Arial"/>
                        </a:rPr>
                        <a:t>2003</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Arial"/>
                        </a:rPr>
                        <a:t>2004</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Arial"/>
                        </a:rPr>
                        <a:t>2005</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249">
                <a:tc>
                  <a:txBody>
                    <a:bodyPr/>
                    <a:lstStyle/>
                    <a:p>
                      <a:pPr algn="l" fontAlgn="b"/>
                      <a:r>
                        <a:rPr lang="en-US" sz="1100" b="0" i="0" u="none" strike="noStrike" dirty="0" smtClean="0">
                          <a:solidFill>
                            <a:srgbClr val="000000"/>
                          </a:solidFill>
                          <a:latin typeface="Arial Black"/>
                        </a:rPr>
                        <a:t>Unrestricted</a:t>
                      </a:r>
                      <a:endParaRPr lang="en-US" sz="1100" b="0" i="0" u="none" strike="noStrike" dirty="0">
                        <a:solidFill>
                          <a:srgbClr val="000000"/>
                        </a:solidFill>
                        <a:latin typeface="Arial Black"/>
                      </a:endParaRP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a:rPr>
                        <a:t>$1,513,305</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Arial"/>
                        </a:rPr>
                        <a:t>$1,134,357</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a:rPr>
                        <a:t>$889,563</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Arial"/>
                        </a:rPr>
                        <a:t>$1,075,619</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Arial"/>
                        </a:rPr>
                        <a:t>$1,134,354</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464">
                <a:tc>
                  <a:txBody>
                    <a:bodyPr/>
                    <a:lstStyle/>
                    <a:p>
                      <a:pPr algn="l" fontAlgn="b"/>
                      <a:r>
                        <a:rPr lang="en-US" sz="1100" b="0" i="0" u="none" strike="noStrike" dirty="0" smtClean="0">
                          <a:solidFill>
                            <a:srgbClr val="000000"/>
                          </a:solidFill>
                          <a:latin typeface="Arial Black"/>
                        </a:rPr>
                        <a:t>Temporarily </a:t>
                      </a:r>
                      <a:r>
                        <a:rPr lang="en-US" sz="1100" b="0" i="0" u="none" strike="noStrike" dirty="0">
                          <a:solidFill>
                            <a:srgbClr val="000000"/>
                          </a:solidFill>
                          <a:latin typeface="Arial Black"/>
                        </a:rPr>
                        <a:t>Restricted</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a:rPr>
                        <a:t>$5,120,388</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a:rPr>
                        <a:t>$5,036,726</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a:rPr>
                        <a:t>$5,885,263</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a:rPr>
                        <a:t>$6,365,159</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a:rPr>
                        <a:t>$6,492,787</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464">
                <a:tc>
                  <a:txBody>
                    <a:bodyPr/>
                    <a:lstStyle/>
                    <a:p>
                      <a:pPr algn="l" fontAlgn="b"/>
                      <a:r>
                        <a:rPr lang="en-US" sz="1100" b="0" i="0" u="none" strike="noStrike" dirty="0">
                          <a:solidFill>
                            <a:srgbClr val="000000"/>
                          </a:solidFill>
                          <a:latin typeface="Arial Black"/>
                        </a:rPr>
                        <a:t>P</a:t>
                      </a:r>
                      <a:r>
                        <a:rPr lang="en-US" sz="1100" b="0" i="0" u="none" strike="noStrike" dirty="0" smtClean="0">
                          <a:solidFill>
                            <a:srgbClr val="000000"/>
                          </a:solidFill>
                          <a:latin typeface="Arial Black"/>
                        </a:rPr>
                        <a:t>ermanent Endowment</a:t>
                      </a:r>
                      <a:endParaRPr lang="en-US" sz="1100" b="0" i="0" u="none" strike="noStrike" dirty="0">
                        <a:solidFill>
                          <a:srgbClr val="000000"/>
                        </a:solidFill>
                        <a:latin typeface="Arial Black"/>
                      </a:endParaRP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a:rPr>
                        <a:t>$14,015,265</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a:rPr>
                        <a:t>$13,726,467</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a:rPr>
                        <a:t>$13,686,659</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a:rPr>
                        <a:t>$14,485,919</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a:rPr>
                        <a:t>$15,002,363</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190">
                <a:tc gridSpan="6">
                  <a:txBody>
                    <a:bodyPr/>
                    <a:lstStyle/>
                    <a:p>
                      <a:pPr algn="l" fontAlgn="b"/>
                      <a:endParaRPr lang="en-US" sz="1100" b="0" i="0" u="none" strike="noStrike" dirty="0">
                        <a:solidFill>
                          <a:srgbClr val="000000"/>
                        </a:solidFill>
                        <a:latin typeface="Arial Black"/>
                      </a:endParaRPr>
                    </a:p>
                  </a:txBody>
                  <a:tcPr marL="9126" marR="9126" marT="9126"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1100" b="0" i="0" u="none" strike="noStrike" dirty="0">
                        <a:solidFill>
                          <a:srgbClr val="000000"/>
                        </a:solidFill>
                        <a:latin typeface="Calibri"/>
                      </a:endParaRPr>
                    </a:p>
                  </a:txBody>
                  <a:tcPr marL="9126" marR="9126" marT="91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dirty="0">
                        <a:solidFill>
                          <a:srgbClr val="000000"/>
                        </a:solidFill>
                        <a:latin typeface="Calibri"/>
                      </a:endParaRPr>
                    </a:p>
                  </a:txBody>
                  <a:tcPr marL="9126" marR="9126" marT="91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dirty="0">
                        <a:solidFill>
                          <a:srgbClr val="000000"/>
                        </a:solidFill>
                        <a:latin typeface="Calibri"/>
                      </a:endParaRPr>
                    </a:p>
                  </a:txBody>
                  <a:tcPr marL="9126" marR="9126" marT="91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dirty="0">
                        <a:solidFill>
                          <a:srgbClr val="000000"/>
                        </a:solidFill>
                        <a:latin typeface="Calibri"/>
                      </a:endParaRPr>
                    </a:p>
                  </a:txBody>
                  <a:tcPr marL="9126" marR="9126" marT="91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dirty="0">
                        <a:solidFill>
                          <a:srgbClr val="000000"/>
                        </a:solidFill>
                        <a:latin typeface="Calibri"/>
                      </a:endParaRPr>
                    </a:p>
                  </a:txBody>
                  <a:tcPr marL="9126" marR="9126" marT="912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190">
                <a:tc>
                  <a:txBody>
                    <a:bodyPr/>
                    <a:lstStyle/>
                    <a:p>
                      <a:pPr algn="l" fontAlgn="b"/>
                      <a:r>
                        <a:rPr lang="en-US" sz="1100" b="0" i="0" u="none" strike="noStrike" dirty="0">
                          <a:solidFill>
                            <a:srgbClr val="000000"/>
                          </a:solidFill>
                          <a:latin typeface="Calibri"/>
                        </a:rPr>
                        <a:t> </a:t>
                      </a:r>
                    </a:p>
                  </a:txBody>
                  <a:tcPr marL="9126" marR="9126" marT="91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Arial"/>
                        </a:rPr>
                        <a:t>2006</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Arial"/>
                        </a:rPr>
                        <a:t>2007</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Arial"/>
                        </a:rPr>
                        <a:t>2008</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Arial"/>
                        </a:rPr>
                        <a:t>2009</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Arial"/>
                        </a:rPr>
                        <a:t>2010</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7524">
                <a:tc>
                  <a:txBody>
                    <a:bodyPr/>
                    <a:lstStyle/>
                    <a:p>
                      <a:pPr algn="l" fontAlgn="b"/>
                      <a:r>
                        <a:rPr lang="en-US" sz="1100" b="0" i="0" u="none" strike="noStrike" dirty="0" smtClean="0">
                          <a:solidFill>
                            <a:srgbClr val="000000"/>
                          </a:solidFill>
                          <a:latin typeface="Arial Black"/>
                        </a:rPr>
                        <a:t>Unrestricted</a:t>
                      </a:r>
                      <a:endParaRPr lang="en-US" sz="1100" b="0" i="0" u="none" strike="noStrike" dirty="0">
                        <a:solidFill>
                          <a:srgbClr val="000000"/>
                        </a:solidFill>
                        <a:latin typeface="Arial Black"/>
                      </a:endParaRP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a:rPr>
                        <a:t>$1,701,248</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Arial"/>
                        </a:rPr>
                        <a:t>$2,223,219</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Arial"/>
                        </a:rPr>
                        <a:t>$1,893,719</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Arial"/>
                        </a:rPr>
                        <a:t>$820,402</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Arial"/>
                        </a:rPr>
                        <a:t>$874,335</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464">
                <a:tc>
                  <a:txBody>
                    <a:bodyPr/>
                    <a:lstStyle/>
                    <a:p>
                      <a:pPr algn="l" fontAlgn="b"/>
                      <a:r>
                        <a:rPr lang="en-US" sz="1100" b="0" i="0" u="none" strike="noStrike" dirty="0">
                          <a:solidFill>
                            <a:srgbClr val="000000"/>
                          </a:solidFill>
                          <a:latin typeface="Arial Black"/>
                        </a:rPr>
                        <a:t>Temporarily Restricted</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a:rPr>
                        <a:t>$7,850,787</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a:rPr>
                        <a:t>$9,414,736</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a:rPr>
                        <a:t>$9,513,585</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a:rPr>
                        <a:t>$10,415,112</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a:rPr>
                        <a:t>$10,482,436</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464">
                <a:tc>
                  <a:txBody>
                    <a:bodyPr/>
                    <a:lstStyle/>
                    <a:p>
                      <a:pPr algn="l" fontAlgn="b"/>
                      <a:r>
                        <a:rPr lang="en-US" sz="1100" b="0" i="0" u="none" strike="noStrike" dirty="0">
                          <a:solidFill>
                            <a:srgbClr val="000000"/>
                          </a:solidFill>
                          <a:latin typeface="Arial Black"/>
                        </a:rPr>
                        <a:t>Permanent </a:t>
                      </a:r>
                      <a:r>
                        <a:rPr lang="en-US" sz="1100" b="0" i="0" u="none" strike="noStrike" dirty="0" smtClean="0">
                          <a:solidFill>
                            <a:srgbClr val="000000"/>
                          </a:solidFill>
                          <a:latin typeface="Arial Black"/>
                        </a:rPr>
                        <a:t>Endowment</a:t>
                      </a:r>
                      <a:endParaRPr lang="en-US" sz="1100" b="0" i="0" u="none" strike="noStrike" dirty="0">
                        <a:solidFill>
                          <a:srgbClr val="000000"/>
                        </a:solidFill>
                        <a:latin typeface="Arial Black"/>
                      </a:endParaRP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Arial"/>
                        </a:rPr>
                        <a:t>$15,367,655</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a:rPr>
                        <a:t>$16,559,322</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latin typeface="Arial"/>
                        </a:rPr>
                        <a:t>$15,955,755</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a:rPr>
                        <a:t>$13,686,659</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latin typeface="Arial"/>
                        </a:rPr>
                        <a:t>$14,426,692</a:t>
                      </a:r>
                    </a:p>
                  </a:txBody>
                  <a:tcPr marL="9126" marR="9126" marT="91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26" presetClass="emph" presetSubtype="0" fill="hold" grpId="0" nodeType="afterEffect">
                                  <p:stCondLst>
                                    <p:cond delay="0"/>
                                  </p:stCondLst>
                                  <p:childTnLst>
                                    <p:animEffect transition="out" filter="fade">
                                      <p:cBhvr>
                                        <p:cTn id="10" dur="2000" tmFilter="0, 0; .2, .5; .8, .5; 1, 0"/>
                                        <p:tgtEl>
                                          <p:spTgt spid="3"/>
                                        </p:tgtEl>
                                      </p:cBhvr>
                                    </p:animEffect>
                                    <p:animScale>
                                      <p:cBhvr>
                                        <p:cTn id="11" dur="10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7858" y="2133600"/>
            <a:ext cx="6690742" cy="1107996"/>
          </a:xfrm>
          <a:prstGeom prst="rect">
            <a:avLst/>
          </a:prstGeom>
        </p:spPr>
        <p:txBody>
          <a:bodyPr wrap="none">
            <a:spAutoFit/>
          </a:bodyPr>
          <a:lstStyle/>
          <a:p>
            <a:pPr lvl="0" fontAlgn="base">
              <a:spcBef>
                <a:spcPct val="0"/>
              </a:spcBef>
              <a:spcAft>
                <a:spcPct val="0"/>
              </a:spcAft>
            </a:pPr>
            <a:r>
              <a:rPr lang="en-US" sz="6600" dirty="0" smtClean="0">
                <a:solidFill>
                  <a:srgbClr val="006600"/>
                </a:solidFill>
                <a:latin typeface="Friz Quadrata OS TT" pitchFamily="2" charset="0"/>
                <a:ea typeface="Times New Roman" pitchFamily="18" charset="0"/>
                <a:cs typeface="Times New Roman" pitchFamily="18" charset="0"/>
              </a:rPr>
              <a:t>Resource Center</a:t>
            </a:r>
            <a:endParaRPr lang="en-US" sz="6600" dirty="0" smtClean="0">
              <a:solidFill>
                <a:srgbClr val="006600"/>
              </a:solidFill>
              <a:latin typeface="Friz Quadrata OS TT" pitchFamily="2"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47800" y="343555"/>
            <a:ext cx="6705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6600"/>
                </a:solidFill>
                <a:effectLst/>
                <a:latin typeface="Friz Quadrata OS TT" pitchFamily="2" charset="0"/>
                <a:ea typeface="Times New Roman" pitchFamily="18" charset="0"/>
                <a:cs typeface="Times New Roman" pitchFamily="18" charset="0"/>
              </a:rPr>
              <a:t>Successes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6600"/>
              </a:solidFill>
              <a:effectLst/>
              <a:latin typeface="Friz Quadrata OS TT" pitchFamily="2"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ea typeface="Times New Roman" pitchFamily="18" charset="0"/>
                <a:cs typeface="Times New Roman" pitchFamily="18" charset="0"/>
              </a:rPr>
              <a:t> Emergency Management</a:t>
            </a:r>
          </a:p>
          <a:p>
            <a:pPr marL="747713" lvl="1" indent="-285750" eaLnBrk="0" fontAlgn="base" hangingPunct="0">
              <a:spcBef>
                <a:spcPct val="0"/>
              </a:spcBef>
              <a:spcAft>
                <a:spcPct val="0"/>
              </a:spcAft>
              <a:buFont typeface="Calibri" pitchFamily="34" charset="0"/>
              <a:buChar char="―"/>
            </a:pPr>
            <a:r>
              <a:rPr lang="en-US" dirty="0" smtClean="0">
                <a:ea typeface="Times New Roman" pitchFamily="18" charset="0"/>
                <a:cs typeface="Times New Roman" pitchFamily="18" charset="0"/>
              </a:rPr>
              <a:t>$402,000 </a:t>
            </a:r>
            <a:r>
              <a:rPr kumimoji="0" lang="en-US" b="0" i="0" u="none" strike="noStrike" cap="none" normalizeH="0" baseline="0" dirty="0" smtClean="0">
                <a:ln>
                  <a:noFill/>
                </a:ln>
                <a:solidFill>
                  <a:schemeClr val="tx1"/>
                </a:solidFill>
                <a:effectLst/>
                <a:ea typeface="Times New Roman" pitchFamily="18" charset="0"/>
                <a:cs typeface="Times New Roman" pitchFamily="18" charset="0"/>
              </a:rPr>
              <a:t>Emergency Management in Higher Education award from the U.S. Department of Education</a:t>
            </a:r>
            <a:r>
              <a:rPr kumimoji="0" lang="en-US" b="0" i="0" u="none" strike="noStrike" cap="none" normalizeH="0" dirty="0" smtClean="0">
                <a:ln>
                  <a:noFill/>
                </a:ln>
                <a:solidFill>
                  <a:schemeClr val="tx1"/>
                </a:solidFill>
                <a:effectLst/>
                <a:ea typeface="Times New Roman" pitchFamily="18" charset="0"/>
                <a:cs typeface="Times New Roman" pitchFamily="18" charset="0"/>
              </a:rPr>
              <a:t> to </a:t>
            </a:r>
            <a:r>
              <a:rPr kumimoji="0" lang="en-US" b="0" i="0" u="none" strike="noStrike" cap="none" normalizeH="0" baseline="0" dirty="0" smtClean="0">
                <a:ln>
                  <a:noFill/>
                </a:ln>
                <a:solidFill>
                  <a:schemeClr val="tx1"/>
                </a:solidFill>
                <a:effectLst/>
                <a:ea typeface="Times New Roman" pitchFamily="18" charset="0"/>
                <a:cs typeface="Times New Roman" pitchFamily="18" charset="0"/>
              </a:rPr>
              <a:t>plan and prepare for major natural and/or manmade emergencies.</a:t>
            </a:r>
          </a:p>
          <a:p>
            <a:pPr lvl="0" eaLnBrk="0" fontAlgn="base" hangingPunct="0">
              <a:spcBef>
                <a:spcPct val="0"/>
              </a:spcBef>
              <a:spcAft>
                <a:spcPct val="0"/>
              </a:spcAft>
              <a:buFont typeface="Arial" pitchFamily="34" charset="0"/>
              <a:buChar char="•"/>
            </a:pPr>
            <a:endParaRPr lang="en-US" sz="600" dirty="0" smtClean="0">
              <a:cs typeface="Times New Roman" pitchFamily="18" charset="0"/>
            </a:endParaRPr>
          </a:p>
          <a:p>
            <a:pPr lvl="0" eaLnBrk="0" fontAlgn="base" hangingPunct="0">
              <a:spcBef>
                <a:spcPct val="0"/>
              </a:spcBef>
              <a:spcAft>
                <a:spcPct val="0"/>
              </a:spcAft>
              <a:buFont typeface="Arial" pitchFamily="34" charset="0"/>
              <a:buChar char="•"/>
            </a:pPr>
            <a:r>
              <a:rPr kumimoji="0" lang="en-US" sz="2800" b="0" i="0" u="none" strike="noStrike" cap="none" normalizeH="0" baseline="0" dirty="0" smtClean="0">
                <a:ln>
                  <a:noFill/>
                </a:ln>
                <a:solidFill>
                  <a:schemeClr val="tx1"/>
                </a:solidFill>
                <a:effectLst/>
                <a:cs typeface="Times New Roman" pitchFamily="18" charset="0"/>
              </a:rPr>
              <a:t> Missouri Department of Social Services</a:t>
            </a:r>
            <a:endParaRPr kumimoji="0" lang="en-US" sz="2800" b="0" i="0" u="none" strike="noStrike" cap="none" normalizeH="0" baseline="0" dirty="0" smtClean="0">
              <a:ln>
                <a:noFill/>
              </a:ln>
              <a:solidFill>
                <a:schemeClr val="tx1"/>
              </a:solidFill>
              <a:effectLst/>
              <a:cs typeface="Arial" pitchFamily="34" charset="0"/>
            </a:endParaRPr>
          </a:p>
          <a:p>
            <a:pPr marL="747713" lvl="1" indent="-285750" eaLnBrk="0" fontAlgn="base" hangingPunct="0">
              <a:spcBef>
                <a:spcPct val="0"/>
              </a:spcBef>
              <a:spcAft>
                <a:spcPct val="0"/>
              </a:spcAft>
              <a:buFont typeface="Calibri" pitchFamily="34" charset="0"/>
              <a:buChar char="―"/>
            </a:pPr>
            <a:r>
              <a:rPr lang="en-US" dirty="0" smtClean="0">
                <a:ea typeface="Times New Roman" pitchFamily="18" charset="0"/>
                <a:cs typeface="Times New Roman" pitchFamily="18" charset="0"/>
              </a:rPr>
              <a:t>$143,000 </a:t>
            </a:r>
            <a:r>
              <a:rPr kumimoji="0" lang="en-US" b="0" i="0" u="none" strike="noStrike" cap="none" normalizeH="0" baseline="0" dirty="0" smtClean="0">
                <a:ln>
                  <a:noFill/>
                </a:ln>
                <a:solidFill>
                  <a:schemeClr val="tx1"/>
                </a:solidFill>
                <a:effectLst/>
                <a:ea typeface="Times New Roman" pitchFamily="18" charset="0"/>
                <a:cs typeface="Times New Roman" pitchFamily="18" charset="0"/>
              </a:rPr>
              <a:t>Child Care Facility Improvement Grant from Missouri Department of Social Services</a:t>
            </a:r>
            <a:r>
              <a:rPr kumimoji="0" lang="en-US" b="0" i="0" u="none" strike="noStrike" cap="none" normalizeH="0" dirty="0" smtClean="0">
                <a:ln>
                  <a:noFill/>
                </a:ln>
                <a:solidFill>
                  <a:schemeClr val="tx1"/>
                </a:solidFill>
                <a:effectLst/>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ea typeface="Times New Roman" pitchFamily="18" charset="0"/>
                <a:cs typeface="Times New Roman" pitchFamily="18" charset="0"/>
              </a:rPr>
              <a:t>to renovate Child Development.</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ea typeface="Times New Roman" pitchFamily="18" charset="0"/>
                <a:cs typeface="Times New Roman" pitchFamily="18" charset="0"/>
              </a:rPr>
              <a:t> Service Learning Objectives</a:t>
            </a:r>
          </a:p>
          <a:p>
            <a:pPr marL="747713" lvl="1" indent="-285750" eaLnBrk="0" fontAlgn="base" hangingPunct="0">
              <a:spcBef>
                <a:spcPct val="0"/>
              </a:spcBef>
              <a:spcAft>
                <a:spcPct val="0"/>
              </a:spcAft>
              <a:buFont typeface="Calibri" pitchFamily="34" charset="0"/>
              <a:buChar char="―"/>
            </a:pPr>
            <a:r>
              <a:rPr kumimoji="0" lang="en-US" b="0" i="0" u="none" strike="noStrike" cap="none" normalizeH="0" baseline="0" dirty="0" smtClean="0">
                <a:ln>
                  <a:noFill/>
                </a:ln>
                <a:solidFill>
                  <a:schemeClr val="tx1"/>
                </a:solidFill>
                <a:effectLst/>
                <a:ea typeface="Times New Roman" pitchFamily="18" charset="0"/>
                <a:cs typeface="Times New Roman" pitchFamily="18" charset="0"/>
              </a:rPr>
              <a:t>Two courses, a Social Problems course and one University Experience course, redesigned in FY2011 to meet Service Learning objectives. Service Learning hours will be noted on students’ official university transcripts.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600" b="0" i="0" u="none" strike="noStrike" cap="none" normalizeH="0" baseline="0" dirty="0" smtClean="0">
              <a:ln>
                <a:noFill/>
              </a:ln>
              <a:solidFill>
                <a:schemeClr val="tx1"/>
              </a:solidFill>
              <a:effectLst/>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wipe(left)">
                                      <p:cBhvr>
                                        <p:cTn id="7" dur="2000"/>
                                        <p:tgtEl>
                                          <p:spTgt spid="1025">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025">
                                            <p:txEl>
                                              <p:pRg st="3" end="3"/>
                                            </p:txEl>
                                          </p:spTgt>
                                        </p:tgtEl>
                                        <p:attrNameLst>
                                          <p:attrName>style.visibility</p:attrName>
                                        </p:attrNameLst>
                                      </p:cBhvr>
                                      <p:to>
                                        <p:strVal val="visible"/>
                                      </p:to>
                                    </p:set>
                                    <p:animEffect transition="in" filter="wipe(left)">
                                      <p:cBhvr>
                                        <p:cTn id="11" dur="2000"/>
                                        <p:tgtEl>
                                          <p:spTgt spid="1025">
                                            <p:txEl>
                                              <p:pRg st="3" end="3"/>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1025">
                                            <p:txEl>
                                              <p:pRg st="4" end="4"/>
                                            </p:txEl>
                                          </p:spTgt>
                                        </p:tgtEl>
                                        <p:attrNameLst>
                                          <p:attrName>style.visibility</p:attrName>
                                        </p:attrNameLst>
                                      </p:cBhvr>
                                      <p:to>
                                        <p:strVal val="visible"/>
                                      </p:to>
                                    </p:set>
                                    <p:animEffect transition="in" filter="wipe(left)">
                                      <p:cBhvr>
                                        <p:cTn id="15" dur="2000"/>
                                        <p:tgtEl>
                                          <p:spTgt spid="1025">
                                            <p:txEl>
                                              <p:pRg st="4" end="4"/>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1025">
                                            <p:txEl>
                                              <p:pRg st="6" end="6"/>
                                            </p:txEl>
                                          </p:spTgt>
                                        </p:tgtEl>
                                        <p:attrNameLst>
                                          <p:attrName>style.visibility</p:attrName>
                                        </p:attrNameLst>
                                      </p:cBhvr>
                                      <p:to>
                                        <p:strVal val="visible"/>
                                      </p:to>
                                    </p:set>
                                    <p:animEffect transition="in" filter="wipe(left)">
                                      <p:cBhvr>
                                        <p:cTn id="19" dur="2000"/>
                                        <p:tgtEl>
                                          <p:spTgt spid="1025">
                                            <p:txEl>
                                              <p:pRg st="6" end="6"/>
                                            </p:txEl>
                                          </p:spTgt>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1025">
                                            <p:txEl>
                                              <p:pRg st="7" end="7"/>
                                            </p:txEl>
                                          </p:spTgt>
                                        </p:tgtEl>
                                        <p:attrNameLst>
                                          <p:attrName>style.visibility</p:attrName>
                                        </p:attrNameLst>
                                      </p:cBhvr>
                                      <p:to>
                                        <p:strVal val="visible"/>
                                      </p:to>
                                    </p:set>
                                    <p:animEffect transition="in" filter="wipe(left)">
                                      <p:cBhvr>
                                        <p:cTn id="23" dur="2000"/>
                                        <p:tgtEl>
                                          <p:spTgt spid="1025">
                                            <p:txEl>
                                              <p:pRg st="7" end="7"/>
                                            </p:txEl>
                                          </p:spTgt>
                                        </p:tgtEl>
                                      </p:cBhvr>
                                    </p:animEffect>
                                  </p:childTnLst>
                                </p:cTn>
                              </p:par>
                            </p:childTnLst>
                          </p:cTn>
                        </p:par>
                        <p:par>
                          <p:cTn id="24" fill="hold">
                            <p:stCondLst>
                              <p:cond delay="10000"/>
                            </p:stCondLst>
                            <p:childTnLst>
                              <p:par>
                                <p:cTn id="25" presetID="22" presetClass="entr" presetSubtype="8" fill="hold" nodeType="afterEffect">
                                  <p:stCondLst>
                                    <p:cond delay="0"/>
                                  </p:stCondLst>
                                  <p:childTnLst>
                                    <p:set>
                                      <p:cBhvr>
                                        <p:cTn id="26" dur="1" fill="hold">
                                          <p:stCondLst>
                                            <p:cond delay="0"/>
                                          </p:stCondLst>
                                        </p:cTn>
                                        <p:tgtEl>
                                          <p:spTgt spid="1025">
                                            <p:txEl>
                                              <p:pRg st="9" end="9"/>
                                            </p:txEl>
                                          </p:spTgt>
                                        </p:tgtEl>
                                        <p:attrNameLst>
                                          <p:attrName>style.visibility</p:attrName>
                                        </p:attrNameLst>
                                      </p:cBhvr>
                                      <p:to>
                                        <p:strVal val="visible"/>
                                      </p:to>
                                    </p:set>
                                    <p:animEffect transition="in" filter="wipe(left)">
                                      <p:cBhvr>
                                        <p:cTn id="27" dur="2000"/>
                                        <p:tgtEl>
                                          <p:spTgt spid="1025">
                                            <p:txEl>
                                              <p:pRg st="9" end="9"/>
                                            </p:txEl>
                                          </p:spTgt>
                                        </p:tgtEl>
                                      </p:cBhvr>
                                    </p:animEffect>
                                  </p:childTnLst>
                                </p:cTn>
                              </p:par>
                            </p:childTnLst>
                          </p:cTn>
                        </p:par>
                        <p:par>
                          <p:cTn id="28" fill="hold">
                            <p:stCondLst>
                              <p:cond delay="12000"/>
                            </p:stCondLst>
                            <p:childTnLst>
                              <p:par>
                                <p:cTn id="29" presetID="22" presetClass="entr" presetSubtype="8" fill="hold" nodeType="afterEffect">
                                  <p:stCondLst>
                                    <p:cond delay="0"/>
                                  </p:stCondLst>
                                  <p:childTnLst>
                                    <p:set>
                                      <p:cBhvr>
                                        <p:cTn id="30" dur="1" fill="hold">
                                          <p:stCondLst>
                                            <p:cond delay="0"/>
                                          </p:stCondLst>
                                        </p:cTn>
                                        <p:tgtEl>
                                          <p:spTgt spid="1025">
                                            <p:txEl>
                                              <p:pRg st="10" end="10"/>
                                            </p:txEl>
                                          </p:spTgt>
                                        </p:tgtEl>
                                        <p:attrNameLst>
                                          <p:attrName>style.visibility</p:attrName>
                                        </p:attrNameLst>
                                      </p:cBhvr>
                                      <p:to>
                                        <p:strVal val="visible"/>
                                      </p:to>
                                    </p:set>
                                    <p:animEffect transition="in" filter="wipe(left)">
                                      <p:cBhvr>
                                        <p:cTn id="31" dur="2000"/>
                                        <p:tgtEl>
                                          <p:spTgt spid="102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00"/>
                </a:solidFill>
                <a:latin typeface="Friz Quadrata OS TT" pitchFamily="2" charset="0"/>
                <a:cs typeface="Times New Roman" pitchFamily="18" charset="0"/>
              </a:rPr>
              <a:t>Agenda</a:t>
            </a:r>
            <a:endParaRPr lang="en-US" dirty="0">
              <a:latin typeface="Friz Quadrata OS TT" pitchFamily="2" charset="0"/>
            </a:endParaRPr>
          </a:p>
        </p:txBody>
      </p:sp>
      <p:sp>
        <p:nvSpPr>
          <p:cNvPr id="3" name="Content Placeholder 2"/>
          <p:cNvSpPr>
            <a:spLocks noGrp="1"/>
          </p:cNvSpPr>
          <p:nvPr>
            <p:ph idx="1"/>
          </p:nvPr>
        </p:nvSpPr>
        <p:spPr>
          <a:xfrm>
            <a:off x="1752600" y="1371600"/>
            <a:ext cx="6248400" cy="4525963"/>
          </a:xfrm>
        </p:spPr>
        <p:txBody>
          <a:bodyPr>
            <a:normAutofit lnSpcReduction="10000"/>
          </a:bodyPr>
          <a:lstStyle/>
          <a:p>
            <a:r>
              <a:rPr lang="en-US" b="1" dirty="0" smtClean="0"/>
              <a:t>Website Launch Achievement</a:t>
            </a:r>
          </a:p>
          <a:p>
            <a:r>
              <a:rPr lang="en-US" b="1" dirty="0" smtClean="0"/>
              <a:t>Alumni Association Connections</a:t>
            </a:r>
          </a:p>
          <a:p>
            <a:r>
              <a:rPr lang="en-US" b="1" dirty="0" smtClean="0"/>
              <a:t>Foundation Activity</a:t>
            </a:r>
          </a:p>
          <a:p>
            <a:r>
              <a:rPr lang="en-US" b="1" dirty="0" smtClean="0"/>
              <a:t>Resource Center Development</a:t>
            </a:r>
          </a:p>
          <a:p>
            <a:r>
              <a:rPr lang="en-US" b="1" dirty="0" smtClean="0"/>
              <a:t>Southern Annual Fund Success</a:t>
            </a:r>
          </a:p>
          <a:p>
            <a:r>
              <a:rPr lang="en-US" b="1" dirty="0" smtClean="0"/>
              <a:t>Major Gifts Accomplishments</a:t>
            </a:r>
          </a:p>
          <a:p>
            <a:r>
              <a:rPr lang="en-US" b="1" dirty="0" smtClean="0"/>
              <a:t>Other Campus Fundraising</a:t>
            </a:r>
          </a:p>
          <a:p>
            <a:r>
              <a:rPr lang="en-US" b="1" dirty="0" smtClean="0"/>
              <a:t>Future Goals</a:t>
            </a:r>
          </a:p>
          <a:p>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1000"/>
                                        <p:tgtEl>
                                          <p:spTgt spid="3">
                                            <p:txEl>
                                              <p:pRg st="4" end="4"/>
                                            </p:tx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1000"/>
                                        <p:tgtEl>
                                          <p:spTgt spid="3">
                                            <p:txEl>
                                              <p:pRg st="6" end="6"/>
                                            </p:txEl>
                                          </p:spTgt>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3400" y="457200"/>
            <a:ext cx="4495800" cy="48167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6600"/>
                </a:solidFill>
                <a:effectLst/>
                <a:latin typeface="Friz Quadrata OS TT" pitchFamily="2" charset="0"/>
                <a:ea typeface="Times New Roman" pitchFamily="18" charset="0"/>
                <a:cs typeface="Times New Roman" pitchFamily="18" charset="0"/>
              </a:rPr>
              <a:t>Successes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ea typeface="Times New Roman" pitchFamily="18" charset="0"/>
                <a:cs typeface="Times New Roman" pitchFamily="18" charset="0"/>
              </a:rPr>
              <a:t> Campus Diversity</a:t>
            </a:r>
            <a:endParaRPr kumimoji="0" lang="en-US" sz="1100" b="0" i="0" u="none" strike="noStrike" cap="none" normalizeH="0" baseline="0" dirty="0" smtClean="0">
              <a:ln>
                <a:noFill/>
              </a:ln>
              <a:solidFill>
                <a:schemeClr val="tx1"/>
              </a:solidFill>
              <a:effectLst/>
              <a:ea typeface="Times New Roman" pitchFamily="18" charset="0"/>
              <a:cs typeface="Times New Roman" pitchFamily="18" charset="0"/>
            </a:endParaRPr>
          </a:p>
          <a:p>
            <a:pPr marL="747713" lvl="1" indent="-285750" eaLnBrk="0" fontAlgn="base" hangingPunct="0">
              <a:spcBef>
                <a:spcPct val="0"/>
              </a:spcBef>
              <a:spcAft>
                <a:spcPct val="0"/>
              </a:spcAft>
              <a:buFont typeface="Calibri" pitchFamily="34" charset="0"/>
              <a:buChar char="―"/>
            </a:pPr>
            <a: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t>In conjunction with campus Diversity Committee day of activities and service honor Dr.  Martin Luther King, Jr.</a:t>
            </a:r>
          </a:p>
          <a:p>
            <a:pPr marL="747713" lvl="1" indent="-285750" eaLnBrk="0" fontAlgn="base" hangingPunct="0">
              <a:spcBef>
                <a:spcPct val="0"/>
              </a:spcBef>
              <a:spcAft>
                <a:spcPct val="0"/>
              </a:spcAft>
            </a:pPr>
            <a:endParaRPr kumimoji="0" lang="en-US" sz="1100" b="0" i="0" u="none" strike="noStrike" cap="none" normalizeH="0" baseline="0" dirty="0" smtClean="0">
              <a:ln>
                <a:noFill/>
              </a:ln>
              <a:solidFill>
                <a:schemeClr val="tx1"/>
              </a:solidFill>
              <a:effectLst/>
              <a:ea typeface="Times New Roman" pitchFamily="18" charset="0"/>
              <a:cs typeface="Times New Roman" pitchFamily="18" charset="0"/>
            </a:endParaRPr>
          </a:p>
          <a:p>
            <a:pPr marL="747713" lvl="1" indent="-285750" eaLnBrk="0" fontAlgn="base" hangingPunct="0">
              <a:spcBef>
                <a:spcPct val="0"/>
              </a:spcBef>
              <a:spcAft>
                <a:spcPct val="0"/>
              </a:spcAft>
              <a:buFont typeface="Calibri" pitchFamily="34" charset="0"/>
              <a:buChar char="―"/>
            </a:pPr>
            <a: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t>162 volunteers -</a:t>
            </a:r>
            <a:r>
              <a:rPr kumimoji="0" lang="en-US" sz="2000" b="0" i="0" u="none" strike="noStrike" cap="none" normalizeH="0" dirty="0" smtClean="0">
                <a:ln>
                  <a:noFill/>
                </a:ln>
                <a:solidFill>
                  <a:schemeClr val="tx1"/>
                </a:solidFill>
                <a:effectLst/>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t>9 projects throughout community and on campus </a:t>
            </a:r>
          </a:p>
          <a:p>
            <a:pPr marL="747713" lvl="1" indent="-285750" eaLnBrk="0" fontAlgn="base" hangingPunct="0">
              <a:spcBef>
                <a:spcPct val="0"/>
              </a:spcBef>
              <a:spcAft>
                <a:spcPct val="0"/>
              </a:spcAft>
            </a:pPr>
            <a:endParaRPr kumimoji="0" lang="en-US" sz="1100" b="0" i="0" u="none" strike="noStrike" cap="none" normalizeH="0" baseline="0" dirty="0" smtClean="0">
              <a:ln>
                <a:noFill/>
              </a:ln>
              <a:solidFill>
                <a:schemeClr val="tx1"/>
              </a:solidFill>
              <a:effectLst/>
              <a:ea typeface="Times New Roman" pitchFamily="18" charset="0"/>
              <a:cs typeface="Times New Roman" pitchFamily="18" charset="0"/>
            </a:endParaRPr>
          </a:p>
          <a:p>
            <a:pPr marL="747713" lvl="1" indent="-285750" eaLnBrk="0" fontAlgn="base" hangingPunct="0">
              <a:spcBef>
                <a:spcPct val="0"/>
              </a:spcBef>
              <a:spcAft>
                <a:spcPct val="0"/>
              </a:spcAft>
              <a:buFont typeface="Calibri" pitchFamily="34" charset="0"/>
              <a:buChar char="―"/>
            </a:pPr>
            <a: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t>Nearly 400 hours of service (an economic value of $8,200)</a:t>
            </a:r>
          </a:p>
          <a:p>
            <a:pPr marL="0" marR="0" lvl="0" indent="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ea typeface="Times New Roman" pitchFamily="18" charset="0"/>
              <a:cs typeface="Times New Roman" pitchFamily="18" charset="0"/>
            </a:endParaRPr>
          </a:p>
        </p:txBody>
      </p:sp>
      <p:pic>
        <p:nvPicPr>
          <p:cNvPr id="3" name="Picture 2" descr="DSCN1556.JPG"/>
          <p:cNvPicPr>
            <a:picLocks noChangeAspect="1"/>
          </p:cNvPicPr>
          <p:nvPr/>
        </p:nvPicPr>
        <p:blipFill>
          <a:blip r:embed="rId3" cstate="print"/>
          <a:stretch>
            <a:fillRect/>
          </a:stretch>
        </p:blipFill>
        <p:spPr>
          <a:xfrm>
            <a:off x="5181600" y="685800"/>
            <a:ext cx="3759200" cy="2819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wipe(left)">
                                      <p:cBhvr>
                                        <p:cTn id="7" dur="2000"/>
                                        <p:tgtEl>
                                          <p:spTgt spid="1025">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025">
                                            <p:txEl>
                                              <p:pRg st="3" end="3"/>
                                            </p:txEl>
                                          </p:spTgt>
                                        </p:tgtEl>
                                        <p:attrNameLst>
                                          <p:attrName>style.visibility</p:attrName>
                                        </p:attrNameLst>
                                      </p:cBhvr>
                                      <p:to>
                                        <p:strVal val="visible"/>
                                      </p:to>
                                    </p:set>
                                    <p:animEffect transition="in" filter="wipe(left)">
                                      <p:cBhvr>
                                        <p:cTn id="11" dur="2000"/>
                                        <p:tgtEl>
                                          <p:spTgt spid="1025">
                                            <p:txEl>
                                              <p:pRg st="3" end="3"/>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1025">
                                            <p:txEl>
                                              <p:pRg st="4" end="4"/>
                                            </p:txEl>
                                          </p:spTgt>
                                        </p:tgtEl>
                                        <p:attrNameLst>
                                          <p:attrName>style.visibility</p:attrName>
                                        </p:attrNameLst>
                                      </p:cBhvr>
                                      <p:to>
                                        <p:strVal val="visible"/>
                                      </p:to>
                                    </p:set>
                                    <p:animEffect transition="in" filter="wipe(left)">
                                      <p:cBhvr>
                                        <p:cTn id="15" dur="2000"/>
                                        <p:tgtEl>
                                          <p:spTgt spid="1025">
                                            <p:txEl>
                                              <p:pRg st="4" end="4"/>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1025">
                                            <p:txEl>
                                              <p:pRg st="6" end="6"/>
                                            </p:txEl>
                                          </p:spTgt>
                                        </p:tgtEl>
                                        <p:attrNameLst>
                                          <p:attrName>style.visibility</p:attrName>
                                        </p:attrNameLst>
                                      </p:cBhvr>
                                      <p:to>
                                        <p:strVal val="visible"/>
                                      </p:to>
                                    </p:set>
                                    <p:animEffect transition="in" filter="wipe(left)">
                                      <p:cBhvr>
                                        <p:cTn id="19" dur="2000"/>
                                        <p:tgtEl>
                                          <p:spTgt spid="1025">
                                            <p:txEl>
                                              <p:pRg st="6" end="6"/>
                                            </p:txEl>
                                          </p:spTgt>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1025">
                                            <p:txEl>
                                              <p:pRg st="8" end="8"/>
                                            </p:txEl>
                                          </p:spTgt>
                                        </p:tgtEl>
                                        <p:attrNameLst>
                                          <p:attrName>style.visibility</p:attrName>
                                        </p:attrNameLst>
                                      </p:cBhvr>
                                      <p:to>
                                        <p:strVal val="visible"/>
                                      </p:to>
                                    </p:set>
                                    <p:animEffect transition="in" filter="wipe(left)">
                                      <p:cBhvr>
                                        <p:cTn id="23" dur="2000"/>
                                        <p:tgtEl>
                                          <p:spTgt spid="10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8600"/>
            <a:ext cx="8305800" cy="5324535"/>
          </a:xfrm>
          <a:prstGeom prst="rect">
            <a:avLst/>
          </a:prstGeom>
          <a:noFill/>
        </p:spPr>
        <p:txBody>
          <a:bodyPr wrap="square" rtlCol="0">
            <a:spAutoFit/>
          </a:bodyPr>
          <a:lstStyle/>
          <a:p>
            <a:pPr algn="ctr"/>
            <a:r>
              <a:rPr lang="en-US" sz="3600" dirty="0" smtClean="0">
                <a:solidFill>
                  <a:srgbClr val="006600"/>
                </a:solidFill>
                <a:latin typeface="Friz Quadrata OS TT" pitchFamily="2" charset="0"/>
              </a:rPr>
              <a:t>Future Events</a:t>
            </a:r>
          </a:p>
          <a:p>
            <a:endParaRPr lang="en-US" sz="800" dirty="0" smtClean="0"/>
          </a:p>
          <a:p>
            <a:pPr>
              <a:buFont typeface="Arial" pitchFamily="34" charset="0"/>
              <a:buChar char="•"/>
            </a:pPr>
            <a:r>
              <a:rPr lang="en-US" sz="2800" dirty="0" smtClean="0"/>
              <a:t> Workshops</a:t>
            </a:r>
          </a:p>
          <a:p>
            <a:pPr marL="739775" lvl="1" indent="-282575">
              <a:buFont typeface="Calibri" pitchFamily="34" charset="0"/>
              <a:buChar char="―"/>
            </a:pPr>
            <a:r>
              <a:rPr lang="en-US" sz="1600" dirty="0" smtClean="0"/>
              <a:t>Department of Health and Senior Service and The Foundation Center of New York workshops at the Resource Center in May.</a:t>
            </a:r>
          </a:p>
          <a:p>
            <a:endParaRPr lang="en-US" sz="800" dirty="0" smtClean="0"/>
          </a:p>
          <a:p>
            <a:pPr>
              <a:buFont typeface="Arial" pitchFamily="34" charset="0"/>
              <a:buChar char="•"/>
            </a:pPr>
            <a:r>
              <a:rPr lang="en-US" sz="2800" dirty="0" smtClean="0"/>
              <a:t> Professional Development</a:t>
            </a:r>
          </a:p>
          <a:p>
            <a:pPr marL="744538" indent="-282575">
              <a:buFont typeface="Calibri" pitchFamily="34" charset="0"/>
              <a:buChar char="―"/>
            </a:pPr>
            <a:r>
              <a:rPr lang="en-US" sz="1600" dirty="0" smtClean="0"/>
              <a:t>A variety of professional development activities associated with the pursuit and development of external funding opportunities, service learning programming, and creative fundraising activities are being prepared for FY 2012.</a:t>
            </a:r>
          </a:p>
          <a:p>
            <a:endParaRPr lang="en-US" sz="800" dirty="0" smtClean="0"/>
          </a:p>
          <a:p>
            <a:pPr>
              <a:buFont typeface="Arial" pitchFamily="34" charset="0"/>
              <a:buChar char="•"/>
            </a:pPr>
            <a:r>
              <a:rPr lang="en-US" sz="2800" dirty="0" smtClean="0"/>
              <a:t> Community Service Fair</a:t>
            </a:r>
          </a:p>
          <a:p>
            <a:pPr marL="744538" indent="-282575">
              <a:buFont typeface="Calibri" pitchFamily="34" charset="0"/>
              <a:buChar char="―"/>
            </a:pPr>
            <a:r>
              <a:rPr lang="en-US" sz="1600" dirty="0" smtClean="0"/>
              <a:t>MSSU Resource Center will host a Community Service Fair in August.  Nonprofit organizations from the greater Joplin area will share with the MSSU campus community the mission of their organization.  </a:t>
            </a:r>
          </a:p>
          <a:p>
            <a:endParaRPr lang="en-US" sz="800" dirty="0" smtClean="0"/>
          </a:p>
          <a:p>
            <a:pPr>
              <a:buFont typeface="Arial" pitchFamily="34" charset="0"/>
              <a:buChar char="•"/>
            </a:pPr>
            <a:r>
              <a:rPr lang="en-US" sz="2800" dirty="0" smtClean="0"/>
              <a:t> </a:t>
            </a:r>
            <a:r>
              <a:rPr lang="en-US" sz="2800" dirty="0" err="1" smtClean="0"/>
              <a:t>Serv</a:t>
            </a:r>
            <a:r>
              <a:rPr lang="en-US" sz="2800" dirty="0" smtClean="0"/>
              <a:t>-A-Thon</a:t>
            </a:r>
          </a:p>
          <a:p>
            <a:pPr marL="744538" indent="-282575">
              <a:buFont typeface="Calibri" pitchFamily="34" charset="0"/>
              <a:buChar char="―"/>
            </a:pPr>
            <a:r>
              <a:rPr lang="en-US" sz="1600" dirty="0" smtClean="0"/>
              <a:t>Week of September 11 in honor of the National Day of Service and Remembrance.  The </a:t>
            </a:r>
            <a:r>
              <a:rPr lang="en-US" sz="1600" dirty="0" err="1" smtClean="0"/>
              <a:t>Serv</a:t>
            </a:r>
            <a:r>
              <a:rPr lang="en-US" sz="1600" dirty="0" smtClean="0"/>
              <a:t>-A-Thon is the Resource Center’s largest annual fundraiser.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left)">
                                      <p:cBhvr>
                                        <p:cTn id="11" dur="2000"/>
                                        <p:tgtEl>
                                          <p:spTgt spid="2">
                                            <p:txEl>
                                              <p:pRg st="2" end="2"/>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left)">
                                      <p:cBhvr>
                                        <p:cTn id="15" dur="2000"/>
                                        <p:tgtEl>
                                          <p:spTgt spid="2">
                                            <p:txEl>
                                              <p:pRg st="3" end="3"/>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wipe(left)">
                                      <p:cBhvr>
                                        <p:cTn id="19" dur="2000"/>
                                        <p:tgtEl>
                                          <p:spTgt spid="2">
                                            <p:txEl>
                                              <p:pRg st="5" end="5"/>
                                            </p:txEl>
                                          </p:spTgt>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wipe(left)">
                                      <p:cBhvr>
                                        <p:cTn id="23" dur="2000"/>
                                        <p:tgtEl>
                                          <p:spTgt spid="2">
                                            <p:txEl>
                                              <p:pRg st="6" end="6"/>
                                            </p:txEl>
                                          </p:spTgt>
                                        </p:tgtEl>
                                      </p:cBhvr>
                                    </p:animEffect>
                                  </p:childTnLst>
                                </p:cTn>
                              </p:par>
                            </p:childTnLst>
                          </p:cTn>
                        </p:par>
                        <p:par>
                          <p:cTn id="24" fill="hold">
                            <p:stCondLst>
                              <p:cond delay="10000"/>
                            </p:stCondLst>
                            <p:childTnLst>
                              <p:par>
                                <p:cTn id="25" presetID="22" presetClass="entr" presetSubtype="8" fill="hold" nodeType="after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wipe(left)">
                                      <p:cBhvr>
                                        <p:cTn id="27" dur="2000"/>
                                        <p:tgtEl>
                                          <p:spTgt spid="2">
                                            <p:txEl>
                                              <p:pRg st="8" end="8"/>
                                            </p:txEl>
                                          </p:spTgt>
                                        </p:tgtEl>
                                      </p:cBhvr>
                                    </p:animEffect>
                                  </p:childTnLst>
                                </p:cTn>
                              </p:par>
                            </p:childTnLst>
                          </p:cTn>
                        </p:par>
                        <p:par>
                          <p:cTn id="28" fill="hold">
                            <p:stCondLst>
                              <p:cond delay="12000"/>
                            </p:stCondLst>
                            <p:childTnLst>
                              <p:par>
                                <p:cTn id="29" presetID="22" presetClass="entr" presetSubtype="8" fill="hold" nodeType="after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left)">
                                      <p:cBhvr>
                                        <p:cTn id="31" dur="2000"/>
                                        <p:tgtEl>
                                          <p:spTgt spid="2">
                                            <p:txEl>
                                              <p:pRg st="9" end="9"/>
                                            </p:txEl>
                                          </p:spTgt>
                                        </p:tgtEl>
                                      </p:cBhvr>
                                    </p:animEffect>
                                  </p:childTnLst>
                                </p:cTn>
                              </p:par>
                            </p:childTnLst>
                          </p:cTn>
                        </p:par>
                        <p:par>
                          <p:cTn id="32" fill="hold">
                            <p:stCondLst>
                              <p:cond delay="14000"/>
                            </p:stCondLst>
                            <p:childTnLst>
                              <p:par>
                                <p:cTn id="33" presetID="22" presetClass="entr" presetSubtype="8" fill="hold" nodeType="after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wipe(left)">
                                      <p:cBhvr>
                                        <p:cTn id="35" dur="2000"/>
                                        <p:tgtEl>
                                          <p:spTgt spid="2">
                                            <p:txEl>
                                              <p:pRg st="11" end="11"/>
                                            </p:txEl>
                                          </p:spTgt>
                                        </p:tgtEl>
                                      </p:cBhvr>
                                    </p:animEffect>
                                  </p:childTnLst>
                                </p:cTn>
                              </p:par>
                            </p:childTnLst>
                          </p:cTn>
                        </p:par>
                        <p:par>
                          <p:cTn id="36" fill="hold">
                            <p:stCondLst>
                              <p:cond delay="16000"/>
                            </p:stCondLst>
                            <p:childTnLst>
                              <p:par>
                                <p:cTn id="37" presetID="22" presetClass="entr" presetSubtype="8" fill="hold" nodeType="after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Effect transition="in" filter="wipe(left)">
                                      <p:cBhvr>
                                        <p:cTn id="39" dur="20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52600"/>
            <a:ext cx="7772400" cy="1470025"/>
          </a:xfrm>
        </p:spPr>
        <p:txBody>
          <a:bodyPr>
            <a:noAutofit/>
          </a:bodyPr>
          <a:lstStyle/>
          <a:p>
            <a:r>
              <a:rPr lang="en-US" sz="9600" dirty="0" smtClean="0">
                <a:solidFill>
                  <a:srgbClr val="006600"/>
                </a:solidFill>
                <a:latin typeface="Times New Roman" pitchFamily="18" charset="0"/>
                <a:cs typeface="Times New Roman" pitchFamily="18" charset="0"/>
              </a:rPr>
              <a:t>Southern Annual Fund</a:t>
            </a:r>
            <a:endParaRPr lang="en-US" sz="9600" dirty="0">
              <a:solidFill>
                <a:srgbClr val="0066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lstStyle/>
          <a:p>
            <a:r>
              <a:rPr lang="en-US" dirty="0" smtClean="0">
                <a:solidFill>
                  <a:srgbClr val="006600"/>
                </a:solidFill>
                <a:latin typeface="Friz Quadrata OS TT" pitchFamily="2" charset="0"/>
                <a:cs typeface="Times New Roman" pitchFamily="18" charset="0"/>
              </a:rPr>
              <a:t>FY 2011</a:t>
            </a:r>
            <a:endParaRPr lang="en-US" dirty="0">
              <a:solidFill>
                <a:srgbClr val="006600"/>
              </a:solidFill>
              <a:latin typeface="Friz Quadrata OS TT" pitchFamily="2" charset="0"/>
              <a:cs typeface="Times New Roman" pitchFamily="18" charset="0"/>
            </a:endParaRPr>
          </a:p>
        </p:txBody>
      </p:sp>
      <p:sp>
        <p:nvSpPr>
          <p:cNvPr id="3" name="Subtitle 2"/>
          <p:cNvSpPr>
            <a:spLocks noGrp="1"/>
          </p:cNvSpPr>
          <p:nvPr>
            <p:ph type="subTitle" idx="1"/>
          </p:nvPr>
        </p:nvSpPr>
        <p:spPr>
          <a:xfrm>
            <a:off x="914400" y="1828800"/>
            <a:ext cx="7391400" cy="4572000"/>
          </a:xfrm>
        </p:spPr>
        <p:txBody>
          <a:bodyPr>
            <a:noAutofit/>
          </a:bodyPr>
          <a:lstStyle/>
          <a:p>
            <a:pPr marL="227013" indent="-227013" algn="l">
              <a:buFont typeface="Arial" pitchFamily="34" charset="0"/>
              <a:buChar char="•"/>
            </a:pPr>
            <a:r>
              <a:rPr lang="en-US" sz="2400" dirty="0" err="1" smtClean="0">
                <a:solidFill>
                  <a:schemeClr val="tx1"/>
                </a:solidFill>
              </a:rPr>
              <a:t>Phonathon</a:t>
            </a:r>
            <a:r>
              <a:rPr lang="en-US" sz="2400" dirty="0" smtClean="0">
                <a:solidFill>
                  <a:schemeClr val="tx1"/>
                </a:solidFill>
              </a:rPr>
              <a:t> callers managed by Wilson-Bennett, under  Missouri Southern Foundation supervision</a:t>
            </a:r>
          </a:p>
          <a:p>
            <a:pPr marL="227013" indent="-227013" algn="l">
              <a:buFont typeface="Arial" pitchFamily="34" charset="0"/>
              <a:buChar char="•"/>
            </a:pPr>
            <a:r>
              <a:rPr lang="en-US" sz="2400" dirty="0" smtClean="0">
                <a:solidFill>
                  <a:schemeClr val="tx1"/>
                </a:solidFill>
              </a:rPr>
              <a:t>Paid MSSU student callers –  25 hired and employed by MSSU - all calls from MSSU campus</a:t>
            </a:r>
          </a:p>
          <a:p>
            <a:pPr marL="227013" indent="-227013" algn="l">
              <a:buFont typeface="Arial" pitchFamily="34" charset="0"/>
              <a:buChar char="•"/>
            </a:pPr>
            <a:r>
              <a:rPr lang="en-US" sz="2400" dirty="0" smtClean="0">
                <a:solidFill>
                  <a:schemeClr val="tx1"/>
                </a:solidFill>
              </a:rPr>
              <a:t> 2 weeks rather than 8-10 weeks for </a:t>
            </a:r>
            <a:r>
              <a:rPr lang="en-US" sz="2400" dirty="0" err="1" smtClean="0">
                <a:solidFill>
                  <a:schemeClr val="tx1"/>
                </a:solidFill>
              </a:rPr>
              <a:t>Phonathon</a:t>
            </a:r>
            <a:endParaRPr lang="en-US" sz="2400" dirty="0" smtClean="0">
              <a:solidFill>
                <a:schemeClr val="tx1"/>
              </a:solidFill>
            </a:endParaRPr>
          </a:p>
          <a:p>
            <a:pPr marL="227013" indent="-227013" algn="l">
              <a:buFont typeface="Arial" pitchFamily="34" charset="0"/>
              <a:buChar char="•"/>
            </a:pPr>
            <a:r>
              <a:rPr lang="en-US" sz="2400" dirty="0" smtClean="0">
                <a:solidFill>
                  <a:schemeClr val="tx1"/>
                </a:solidFill>
              </a:rPr>
              <a:t>Separate campaigns for faculty, staff, boards, businesses, parents, students throughout year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2000"/>
                                        <p:tgtEl>
                                          <p:spTgt spid="3">
                                            <p:txEl>
                                              <p:pRg st="2" end="2"/>
                                            </p:txEl>
                                          </p:spTgt>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00"/>
                </a:solidFill>
                <a:latin typeface="Friz Quadrata OS TT" pitchFamily="2" charset="0"/>
                <a:cs typeface="Times New Roman" pitchFamily="18" charset="0"/>
              </a:rPr>
              <a:t>FY 2011 Goals</a:t>
            </a:r>
            <a:endParaRPr lang="en-US" dirty="0">
              <a:solidFill>
                <a:srgbClr val="006600"/>
              </a:solidFill>
              <a:latin typeface="Friz Quadrata OS TT" pitchFamily="2" charset="0"/>
              <a:cs typeface="Times New Roman" pitchFamily="18" charset="0"/>
            </a:endParaRPr>
          </a:p>
        </p:txBody>
      </p:sp>
      <p:sp>
        <p:nvSpPr>
          <p:cNvPr id="3" name="Content Placeholder 2"/>
          <p:cNvSpPr>
            <a:spLocks noGrp="1"/>
          </p:cNvSpPr>
          <p:nvPr>
            <p:ph idx="1"/>
          </p:nvPr>
        </p:nvSpPr>
        <p:spPr>
          <a:xfrm>
            <a:off x="457200" y="1295400"/>
            <a:ext cx="8229600" cy="4525963"/>
          </a:xfrm>
        </p:spPr>
        <p:txBody>
          <a:bodyPr>
            <a:noAutofit/>
          </a:bodyPr>
          <a:lstStyle/>
          <a:p>
            <a:pPr marL="514350" indent="-514350"/>
            <a:r>
              <a:rPr lang="en-US" sz="4000" dirty="0" smtClean="0"/>
              <a:t>Increase $ by </a:t>
            </a:r>
            <a:r>
              <a:rPr lang="en-US" sz="4000" u="sng" dirty="0" smtClean="0"/>
              <a:t>at least</a:t>
            </a:r>
            <a:r>
              <a:rPr lang="en-US" sz="4000" dirty="0" smtClean="0"/>
              <a:t> 10% - $71,500 goal – now at $50,000</a:t>
            </a:r>
          </a:p>
          <a:p>
            <a:pPr marL="514350" indent="-514350"/>
            <a:r>
              <a:rPr lang="en-US" sz="4000" dirty="0" smtClean="0"/>
              <a:t>Increase total donors by </a:t>
            </a:r>
            <a:r>
              <a:rPr lang="en-US" sz="4000" u="sng" dirty="0" smtClean="0"/>
              <a:t>at least</a:t>
            </a:r>
            <a:r>
              <a:rPr lang="en-US" sz="4000" dirty="0" smtClean="0"/>
              <a:t> 10% - </a:t>
            </a:r>
            <a:r>
              <a:rPr lang="en-US" sz="4000" u="sng" dirty="0" smtClean="0">
                <a:solidFill>
                  <a:srgbClr val="FF0000"/>
                </a:solidFill>
              </a:rPr>
              <a:t>goal already met and exceeded</a:t>
            </a:r>
          </a:p>
          <a:p>
            <a:pPr marL="514350" indent="-514350"/>
            <a:r>
              <a:rPr lang="en-US" sz="4000" dirty="0" smtClean="0"/>
              <a:t>Increase faculty/staff participation by </a:t>
            </a:r>
            <a:r>
              <a:rPr lang="en-US" sz="4000" u="sng" dirty="0" smtClean="0"/>
              <a:t>at least</a:t>
            </a:r>
            <a:r>
              <a:rPr lang="en-US" sz="4000" dirty="0" smtClean="0"/>
              <a:t> 25% - from 60 to 75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err="1" smtClean="0">
                <a:solidFill>
                  <a:srgbClr val="006600"/>
                </a:solidFill>
                <a:latin typeface="Friz Quadrata OS TT" pitchFamily="2" charset="0"/>
                <a:cs typeface="Times New Roman" pitchFamily="18" charset="0"/>
              </a:rPr>
              <a:t>Phonathon</a:t>
            </a:r>
            <a:r>
              <a:rPr lang="en-US" sz="3600" dirty="0" smtClean="0">
                <a:solidFill>
                  <a:srgbClr val="006600"/>
                </a:solidFill>
                <a:latin typeface="Friz Quadrata OS TT" pitchFamily="2" charset="0"/>
                <a:cs typeface="Times New Roman" pitchFamily="18" charset="0"/>
              </a:rPr>
              <a:t> 2011</a:t>
            </a:r>
            <a:endParaRPr lang="en-US" sz="3600" dirty="0">
              <a:solidFill>
                <a:srgbClr val="006600"/>
              </a:solidFill>
              <a:latin typeface="Friz Quadrata OS TT" pitchFamily="2" charset="0"/>
              <a:cs typeface="Times New Roman" pitchFamily="18" charset="0"/>
            </a:endParaRPr>
          </a:p>
        </p:txBody>
      </p:sp>
      <p:sp>
        <p:nvSpPr>
          <p:cNvPr id="3" name="Content Placeholder 2"/>
          <p:cNvSpPr>
            <a:spLocks noGrp="1"/>
          </p:cNvSpPr>
          <p:nvPr>
            <p:ph idx="1"/>
          </p:nvPr>
        </p:nvSpPr>
        <p:spPr>
          <a:xfrm>
            <a:off x="457200" y="1143000"/>
            <a:ext cx="8229600" cy="4800600"/>
          </a:xfrm>
        </p:spPr>
        <p:txBody>
          <a:bodyPr>
            <a:normAutofit fontScale="25000" lnSpcReduction="20000"/>
          </a:bodyPr>
          <a:lstStyle/>
          <a:p>
            <a:pPr>
              <a:buNone/>
            </a:pPr>
            <a:r>
              <a:rPr lang="en-US" sz="9600" b="1" dirty="0" smtClean="0"/>
              <a:t>DATA				2010			2011	</a:t>
            </a:r>
            <a:endParaRPr lang="en-US" sz="9600" dirty="0" smtClean="0"/>
          </a:p>
          <a:p>
            <a:pPr>
              <a:buNone/>
            </a:pPr>
            <a:r>
              <a:rPr lang="en-US" sz="9600" dirty="0" smtClean="0"/>
              <a:t> Total Pledges	 		475			695</a:t>
            </a:r>
          </a:p>
          <a:p>
            <a:pPr>
              <a:buNone/>
            </a:pPr>
            <a:r>
              <a:rPr lang="en-US" sz="9600" dirty="0" smtClean="0"/>
              <a:t> Total First-Time Gifts 		96			253</a:t>
            </a:r>
          </a:p>
          <a:p>
            <a:pPr>
              <a:buNone/>
            </a:pPr>
            <a:r>
              <a:rPr lang="en-US" sz="9600" dirty="0" smtClean="0"/>
              <a:t> Total Unrestricted Pledges	app. 300		637</a:t>
            </a:r>
          </a:p>
          <a:p>
            <a:pPr>
              <a:buNone/>
            </a:pPr>
            <a:r>
              <a:rPr lang="en-US" sz="9600" dirty="0" smtClean="0"/>
              <a:t> Total Unrestricted Dollars	app. $25,000		$38,837</a:t>
            </a:r>
          </a:p>
          <a:p>
            <a:pPr>
              <a:buNone/>
            </a:pPr>
            <a:r>
              <a:rPr lang="en-US" sz="9600" dirty="0" smtClean="0"/>
              <a:t> </a:t>
            </a:r>
            <a:endParaRPr lang="en-US" sz="4800" dirty="0" smtClean="0"/>
          </a:p>
          <a:p>
            <a:pPr>
              <a:buNone/>
            </a:pPr>
            <a:r>
              <a:rPr lang="en-US" sz="9600" b="1" dirty="0" smtClean="0"/>
              <a:t>SUCCESSES</a:t>
            </a:r>
            <a:endParaRPr lang="en-US" sz="9600" dirty="0" smtClean="0"/>
          </a:p>
          <a:p>
            <a:r>
              <a:rPr lang="en-US" sz="9600" dirty="0" smtClean="0"/>
              <a:t>More constituents reached – good for relationships and data</a:t>
            </a:r>
          </a:p>
          <a:p>
            <a:r>
              <a:rPr lang="en-US" sz="9600" dirty="0" smtClean="0"/>
              <a:t>More pledges</a:t>
            </a:r>
          </a:p>
          <a:p>
            <a:r>
              <a:rPr lang="en-US" sz="9600" dirty="0" smtClean="0"/>
              <a:t>More first-time gifts</a:t>
            </a:r>
          </a:p>
          <a:p>
            <a:r>
              <a:rPr lang="en-US" sz="9600" dirty="0" smtClean="0"/>
              <a:t>More unrestricted pledges and dollars</a:t>
            </a:r>
          </a:p>
          <a:p>
            <a:r>
              <a:rPr lang="en-US" sz="9600" dirty="0" smtClean="0"/>
              <a:t>More one-time payments = increased dollars in the door</a:t>
            </a:r>
          </a:p>
          <a:p>
            <a:r>
              <a:rPr lang="en-US" sz="9600" dirty="0" smtClean="0"/>
              <a:t>More overall participation</a:t>
            </a:r>
          </a:p>
          <a:p>
            <a:pPr>
              <a:buNone/>
            </a:pPr>
            <a:r>
              <a:rPr lang="en-US" sz="8000" dirty="0" smtClean="0"/>
              <a:t> </a:t>
            </a:r>
            <a:endParaRPr lang="en-US" sz="8000" dirty="0" smtClean="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2000"/>
                                        <p:tgtEl>
                                          <p:spTgt spid="3">
                                            <p:txEl>
                                              <p:pRg st="2" end="2"/>
                                            </p:txEl>
                                          </p:spTgt>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2000"/>
                                        <p:tgtEl>
                                          <p:spTgt spid="3">
                                            <p:txEl>
                                              <p:pRg st="3" end="3"/>
                                            </p:txEl>
                                          </p:spTgt>
                                        </p:tgtEl>
                                      </p:cBhvr>
                                    </p:animEffect>
                                  </p:childTnLst>
                                </p:cTn>
                              </p:par>
                            </p:childTnLst>
                          </p:cTn>
                        </p:par>
                        <p:par>
                          <p:cTn id="24" fill="hold">
                            <p:stCondLst>
                              <p:cond delay="10000"/>
                            </p:stCondLst>
                            <p:childTnLst>
                              <p:par>
                                <p:cTn id="25" presetID="2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0"/>
                                        <p:tgtEl>
                                          <p:spTgt spid="3">
                                            <p:txEl>
                                              <p:pRg st="4" end="4"/>
                                            </p:txEl>
                                          </p:spTgt>
                                        </p:tgtEl>
                                      </p:cBhvr>
                                    </p:animEffect>
                                  </p:childTnLst>
                                </p:cTn>
                              </p:par>
                            </p:childTnLst>
                          </p:cTn>
                        </p:par>
                        <p:par>
                          <p:cTn id="28" fill="hold">
                            <p:stCondLst>
                              <p:cond delay="12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2000"/>
                                        <p:tgtEl>
                                          <p:spTgt spid="3">
                                            <p:txEl>
                                              <p:pRg st="6" end="6"/>
                                            </p:txEl>
                                          </p:spTgt>
                                        </p:tgtEl>
                                      </p:cBhvr>
                                    </p:animEffect>
                                  </p:childTnLst>
                                </p:cTn>
                              </p:par>
                            </p:childTnLst>
                          </p:cTn>
                        </p:par>
                        <p:par>
                          <p:cTn id="32" fill="hold">
                            <p:stCondLst>
                              <p:cond delay="14000"/>
                            </p:stCondLst>
                            <p:childTnLst>
                              <p:par>
                                <p:cTn id="33" presetID="22" presetClass="entr" presetSubtype="8"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2000"/>
                                        <p:tgtEl>
                                          <p:spTgt spid="3">
                                            <p:txEl>
                                              <p:pRg st="7" end="7"/>
                                            </p:txEl>
                                          </p:spTgt>
                                        </p:tgtEl>
                                      </p:cBhvr>
                                    </p:animEffect>
                                  </p:childTnLst>
                                </p:cTn>
                              </p:par>
                            </p:childTnLst>
                          </p:cTn>
                        </p:par>
                        <p:par>
                          <p:cTn id="36" fill="hold">
                            <p:stCondLst>
                              <p:cond delay="16000"/>
                            </p:stCondLst>
                            <p:childTnLst>
                              <p:par>
                                <p:cTn id="37" presetID="22" presetClass="entr" presetSubtype="8"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2000"/>
                                        <p:tgtEl>
                                          <p:spTgt spid="3">
                                            <p:txEl>
                                              <p:pRg st="8" end="8"/>
                                            </p:txEl>
                                          </p:spTgt>
                                        </p:tgtEl>
                                      </p:cBhvr>
                                    </p:animEffect>
                                  </p:childTnLst>
                                </p:cTn>
                              </p:par>
                            </p:childTnLst>
                          </p:cTn>
                        </p:par>
                        <p:par>
                          <p:cTn id="40" fill="hold">
                            <p:stCondLst>
                              <p:cond delay="18000"/>
                            </p:stCondLst>
                            <p:childTnLst>
                              <p:par>
                                <p:cTn id="41" presetID="22" presetClass="entr" presetSubtype="8"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left)">
                                      <p:cBhvr>
                                        <p:cTn id="43" dur="2000"/>
                                        <p:tgtEl>
                                          <p:spTgt spid="3">
                                            <p:txEl>
                                              <p:pRg st="9" end="9"/>
                                            </p:txEl>
                                          </p:spTgt>
                                        </p:tgtEl>
                                      </p:cBhvr>
                                    </p:animEffect>
                                  </p:childTnLst>
                                </p:cTn>
                              </p:par>
                            </p:childTnLst>
                          </p:cTn>
                        </p:par>
                        <p:par>
                          <p:cTn id="44" fill="hold">
                            <p:stCondLst>
                              <p:cond delay="20000"/>
                            </p:stCondLst>
                            <p:childTnLst>
                              <p:par>
                                <p:cTn id="45" presetID="22" presetClass="entr" presetSubtype="8" fill="hold"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left)">
                                      <p:cBhvr>
                                        <p:cTn id="47" dur="2000"/>
                                        <p:tgtEl>
                                          <p:spTgt spid="3">
                                            <p:txEl>
                                              <p:pRg st="10" end="10"/>
                                            </p:txEl>
                                          </p:spTgt>
                                        </p:tgtEl>
                                      </p:cBhvr>
                                    </p:animEffect>
                                  </p:childTnLst>
                                </p:cTn>
                              </p:par>
                            </p:childTnLst>
                          </p:cTn>
                        </p:par>
                        <p:par>
                          <p:cTn id="48" fill="hold">
                            <p:stCondLst>
                              <p:cond delay="22000"/>
                            </p:stCondLst>
                            <p:childTnLst>
                              <p:par>
                                <p:cTn id="49" presetID="22" presetClass="entr" presetSubtype="8" fill="hold"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wipe(left)">
                                      <p:cBhvr>
                                        <p:cTn id="51" dur="2000"/>
                                        <p:tgtEl>
                                          <p:spTgt spid="3">
                                            <p:txEl>
                                              <p:pRg st="11" end="11"/>
                                            </p:txEl>
                                          </p:spTgt>
                                        </p:tgtEl>
                                      </p:cBhvr>
                                    </p:animEffect>
                                  </p:childTnLst>
                                </p:cTn>
                              </p:par>
                            </p:childTnLst>
                          </p:cTn>
                        </p:par>
                        <p:par>
                          <p:cTn id="52" fill="hold">
                            <p:stCondLst>
                              <p:cond delay="24000"/>
                            </p:stCondLst>
                            <p:childTnLst>
                              <p:par>
                                <p:cTn id="53" presetID="22" presetClass="entr" presetSubtype="8" fill="hold"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wipe(left)">
                                      <p:cBhvr>
                                        <p:cTn id="55"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006600"/>
                </a:solidFill>
                <a:latin typeface="Friz Quadrata OS TT" pitchFamily="2" charset="0"/>
              </a:rPr>
              <a:t>Scholarships</a:t>
            </a:r>
            <a:endParaRPr lang="en-US" dirty="0">
              <a:solidFill>
                <a:srgbClr val="006600"/>
              </a:solidFill>
              <a:latin typeface="Friz Quadrata OS TT" pitchFamily="2" charset="0"/>
            </a:endParaRPr>
          </a:p>
        </p:txBody>
      </p:sp>
      <p:sp>
        <p:nvSpPr>
          <p:cNvPr id="3" name="Content Placeholder 2"/>
          <p:cNvSpPr>
            <a:spLocks noGrp="1"/>
          </p:cNvSpPr>
          <p:nvPr>
            <p:ph idx="1"/>
          </p:nvPr>
        </p:nvSpPr>
        <p:spPr>
          <a:xfrm>
            <a:off x="457200" y="1143000"/>
            <a:ext cx="8229600" cy="4800600"/>
          </a:xfrm>
        </p:spPr>
        <p:txBody>
          <a:bodyPr>
            <a:normAutofit fontScale="40000" lnSpcReduction="20000"/>
          </a:bodyPr>
          <a:lstStyle/>
          <a:p>
            <a:r>
              <a:rPr lang="en-US" sz="6200" dirty="0" smtClean="0"/>
              <a:t>New Endowment Agreements Signed - $40,000 total</a:t>
            </a:r>
          </a:p>
          <a:p>
            <a:pPr lvl="1"/>
            <a:r>
              <a:rPr lang="en-US" sz="6200" i="1" dirty="0" err="1" smtClean="0"/>
              <a:t>K’Alice</a:t>
            </a:r>
            <a:r>
              <a:rPr lang="en-US" sz="6200" i="1" dirty="0" smtClean="0"/>
              <a:t> </a:t>
            </a:r>
            <a:r>
              <a:rPr lang="en-US" sz="6200" i="1" dirty="0" err="1" smtClean="0"/>
              <a:t>Breinig</a:t>
            </a:r>
            <a:r>
              <a:rPr lang="en-US" sz="6200" dirty="0" smtClean="0"/>
              <a:t> </a:t>
            </a:r>
            <a:r>
              <a:rPr lang="en-US" sz="6200" i="1" dirty="0" smtClean="0"/>
              <a:t>Memorial</a:t>
            </a:r>
            <a:r>
              <a:rPr lang="en-US" sz="6200" dirty="0" smtClean="0"/>
              <a:t> </a:t>
            </a:r>
            <a:r>
              <a:rPr lang="en-US" sz="6200" i="1" dirty="0" smtClean="0"/>
              <a:t>Scholarship</a:t>
            </a:r>
            <a:r>
              <a:rPr lang="en-US" sz="6200" dirty="0" smtClean="0"/>
              <a:t> – Nursing </a:t>
            </a:r>
          </a:p>
          <a:p>
            <a:pPr lvl="1"/>
            <a:r>
              <a:rPr lang="en-US" sz="6200" i="1" dirty="0" smtClean="0"/>
              <a:t>Debra Snodgrass Scholarship </a:t>
            </a:r>
            <a:r>
              <a:rPr lang="en-US" sz="6200" dirty="0" smtClean="0"/>
              <a:t>– Piano</a:t>
            </a:r>
          </a:p>
          <a:p>
            <a:pPr lvl="1"/>
            <a:r>
              <a:rPr lang="en-US" sz="6200" i="1" dirty="0" err="1" smtClean="0"/>
              <a:t>Vada</a:t>
            </a:r>
            <a:r>
              <a:rPr lang="en-US" sz="6200" i="1" dirty="0" smtClean="0"/>
              <a:t> </a:t>
            </a:r>
            <a:r>
              <a:rPr lang="en-US" sz="6200" i="1" dirty="0" err="1" smtClean="0"/>
              <a:t>Hainline</a:t>
            </a:r>
            <a:r>
              <a:rPr lang="en-US" sz="6200" dirty="0" smtClean="0"/>
              <a:t> </a:t>
            </a:r>
            <a:r>
              <a:rPr lang="en-US" sz="6200" i="1" dirty="0" smtClean="0"/>
              <a:t>Fund </a:t>
            </a:r>
            <a:r>
              <a:rPr lang="en-US" sz="6200" dirty="0" smtClean="0"/>
              <a:t>– Loan fund</a:t>
            </a:r>
          </a:p>
          <a:p>
            <a:pPr lvl="1"/>
            <a:r>
              <a:rPr lang="en-US" sz="6200" i="1" dirty="0" smtClean="0"/>
              <a:t>Catholic Campus Ministry/Rev. John Francis (J.) </a:t>
            </a:r>
            <a:r>
              <a:rPr lang="en-US" sz="6200" i="1" dirty="0" err="1" smtClean="0"/>
              <a:t>Friedel</a:t>
            </a:r>
            <a:r>
              <a:rPr lang="en-US" sz="6200" i="1" dirty="0" smtClean="0"/>
              <a:t> Scholarship</a:t>
            </a:r>
          </a:p>
          <a:p>
            <a:pPr lvl="1">
              <a:buNone/>
            </a:pPr>
            <a:endParaRPr lang="en-US" sz="2500" dirty="0" smtClean="0"/>
          </a:p>
          <a:p>
            <a:r>
              <a:rPr lang="en-US" sz="6200" dirty="0" smtClean="0"/>
              <a:t>New Patron/Foundation Scholarships – app. $25,000 total</a:t>
            </a:r>
          </a:p>
          <a:p>
            <a:pPr lvl="1"/>
            <a:r>
              <a:rPr lang="en-US" sz="6200" i="1" dirty="0" smtClean="0"/>
              <a:t>Michael </a:t>
            </a:r>
            <a:r>
              <a:rPr lang="en-US" sz="6200" i="1" dirty="0" err="1" smtClean="0"/>
              <a:t>Resa</a:t>
            </a:r>
            <a:r>
              <a:rPr lang="en-US" sz="6200" i="1" dirty="0" smtClean="0"/>
              <a:t> Memorial</a:t>
            </a:r>
            <a:endParaRPr lang="en-US" sz="6200" dirty="0" smtClean="0"/>
          </a:p>
          <a:p>
            <a:pPr lvl="1"/>
            <a:r>
              <a:rPr lang="en-US" sz="6200" i="1" dirty="0" smtClean="0"/>
              <a:t>20 patron scholarships transferred over from Student Services </a:t>
            </a:r>
          </a:p>
          <a:p>
            <a:pPr lvl="1">
              <a:buNone/>
            </a:pPr>
            <a:r>
              <a:rPr lang="en-US" sz="6200" i="1" dirty="0" smtClean="0"/>
              <a:t>     (FY 2012)</a:t>
            </a:r>
          </a:p>
          <a:p>
            <a:pPr lvl="1"/>
            <a:endParaRPr lang="en-US" sz="2500" dirty="0" smtClean="0"/>
          </a:p>
          <a:p>
            <a:r>
              <a:rPr lang="en-US" sz="6200" dirty="0" smtClean="0"/>
              <a:t>Scholarship brochure produced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2000"/>
                                        <p:tgtEl>
                                          <p:spTgt spid="3">
                                            <p:txEl>
                                              <p:pRg st="2" end="2"/>
                                            </p:txEl>
                                          </p:spTgt>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2000"/>
                                        <p:tgtEl>
                                          <p:spTgt spid="3">
                                            <p:txEl>
                                              <p:pRg st="3" end="3"/>
                                            </p:txEl>
                                          </p:spTgt>
                                        </p:tgtEl>
                                      </p:cBhvr>
                                    </p:animEffect>
                                  </p:childTnLst>
                                </p:cTn>
                              </p:par>
                            </p:childTnLst>
                          </p:cTn>
                        </p:par>
                        <p:par>
                          <p:cTn id="24" fill="hold">
                            <p:stCondLst>
                              <p:cond delay="10000"/>
                            </p:stCondLst>
                            <p:childTnLst>
                              <p:par>
                                <p:cTn id="25" presetID="2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0"/>
                                        <p:tgtEl>
                                          <p:spTgt spid="3">
                                            <p:txEl>
                                              <p:pRg st="4" end="4"/>
                                            </p:txEl>
                                          </p:spTgt>
                                        </p:tgtEl>
                                      </p:cBhvr>
                                    </p:animEffect>
                                  </p:childTnLst>
                                </p:cTn>
                              </p:par>
                            </p:childTnLst>
                          </p:cTn>
                        </p:par>
                        <p:par>
                          <p:cTn id="28" fill="hold">
                            <p:stCondLst>
                              <p:cond delay="12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2000"/>
                                        <p:tgtEl>
                                          <p:spTgt spid="3">
                                            <p:txEl>
                                              <p:pRg st="6" end="6"/>
                                            </p:txEl>
                                          </p:spTgt>
                                        </p:tgtEl>
                                      </p:cBhvr>
                                    </p:animEffect>
                                  </p:childTnLst>
                                </p:cTn>
                              </p:par>
                            </p:childTnLst>
                          </p:cTn>
                        </p:par>
                        <p:par>
                          <p:cTn id="32" fill="hold">
                            <p:stCondLst>
                              <p:cond delay="14000"/>
                            </p:stCondLst>
                            <p:childTnLst>
                              <p:par>
                                <p:cTn id="33" presetID="22" presetClass="entr" presetSubtype="8"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2000"/>
                                        <p:tgtEl>
                                          <p:spTgt spid="3">
                                            <p:txEl>
                                              <p:pRg st="7" end="7"/>
                                            </p:txEl>
                                          </p:spTgt>
                                        </p:tgtEl>
                                      </p:cBhvr>
                                    </p:animEffect>
                                  </p:childTnLst>
                                </p:cTn>
                              </p:par>
                            </p:childTnLst>
                          </p:cTn>
                        </p:par>
                        <p:par>
                          <p:cTn id="36" fill="hold">
                            <p:stCondLst>
                              <p:cond delay="16000"/>
                            </p:stCondLst>
                            <p:childTnLst>
                              <p:par>
                                <p:cTn id="37" presetID="22" presetClass="entr" presetSubtype="8"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2000"/>
                                        <p:tgtEl>
                                          <p:spTgt spid="3">
                                            <p:txEl>
                                              <p:pRg st="8" end="8"/>
                                            </p:txEl>
                                          </p:spTgt>
                                        </p:tgtEl>
                                      </p:cBhvr>
                                    </p:animEffect>
                                  </p:childTnLst>
                                </p:cTn>
                              </p:par>
                            </p:childTnLst>
                          </p:cTn>
                        </p:par>
                        <p:par>
                          <p:cTn id="40" fill="hold">
                            <p:stCondLst>
                              <p:cond delay="18000"/>
                            </p:stCondLst>
                            <p:childTnLst>
                              <p:par>
                                <p:cTn id="41" presetID="22" presetClass="entr" presetSubtype="8"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left)">
                                      <p:cBhvr>
                                        <p:cTn id="43" dur="2000"/>
                                        <p:tgtEl>
                                          <p:spTgt spid="3">
                                            <p:txEl>
                                              <p:pRg st="9" end="9"/>
                                            </p:txEl>
                                          </p:spTgt>
                                        </p:tgtEl>
                                      </p:cBhvr>
                                    </p:animEffect>
                                  </p:childTnLst>
                                </p:cTn>
                              </p:par>
                            </p:childTnLst>
                          </p:cTn>
                        </p:par>
                        <p:par>
                          <p:cTn id="44" fill="hold">
                            <p:stCondLst>
                              <p:cond delay="20000"/>
                            </p:stCondLst>
                            <p:childTnLst>
                              <p:par>
                                <p:cTn id="45" presetID="22" presetClass="entr" presetSubtype="8" fill="hold" nodeType="after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wipe(left)">
                                      <p:cBhvr>
                                        <p:cTn id="47"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rgbClr val="006600"/>
                </a:solidFill>
                <a:latin typeface="Friz Quadrata OS TT" pitchFamily="2" charset="0"/>
              </a:rPr>
              <a:t>Major Gifts-Athletics </a:t>
            </a:r>
            <a:endParaRPr lang="en-US" dirty="0">
              <a:solidFill>
                <a:srgbClr val="006600"/>
              </a:solidFill>
              <a:latin typeface="Friz Quadrata OS TT" pitchFamily="2" charset="0"/>
            </a:endParaRPr>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dirty="0" smtClean="0"/>
              <a:t>Secured two seven-figure gifts toward athletic facility from Robert W. Plaster Foundation</a:t>
            </a:r>
          </a:p>
          <a:p>
            <a:r>
              <a:rPr lang="en-US" dirty="0" smtClean="0"/>
              <a:t>First gift includes:</a:t>
            </a:r>
          </a:p>
          <a:p>
            <a:pPr lvl="1"/>
            <a:r>
              <a:rPr lang="en-US" dirty="0" smtClean="0"/>
              <a:t>Baseball field/stadium component – one for one challenge gift up to set amount</a:t>
            </a:r>
          </a:p>
          <a:p>
            <a:pPr lvl="1"/>
            <a:r>
              <a:rPr lang="en-US" dirty="0" smtClean="0"/>
              <a:t>End-zone facility component – provides lead gift that paves the way for further campaign planning </a:t>
            </a:r>
          </a:p>
          <a:p>
            <a:r>
              <a:rPr lang="en-US" dirty="0" smtClean="0"/>
              <a:t>Second gift provides substantial seven-figure lead gift (also challenge gift) that offers opportunity for a future campaign to renovate the stadium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2000"/>
                                        <p:tgtEl>
                                          <p:spTgt spid="3">
                                            <p:txEl>
                                              <p:pRg st="2" end="2"/>
                                            </p:txEl>
                                          </p:spTgt>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2000"/>
                                        <p:tgtEl>
                                          <p:spTgt spid="3">
                                            <p:txEl>
                                              <p:pRg st="3" end="3"/>
                                            </p:txEl>
                                          </p:spTgt>
                                        </p:tgtEl>
                                      </p:cBhvr>
                                    </p:animEffect>
                                  </p:childTnLst>
                                </p:cTn>
                              </p:par>
                            </p:childTnLst>
                          </p:cTn>
                        </p:par>
                        <p:par>
                          <p:cTn id="24" fill="hold">
                            <p:stCondLst>
                              <p:cond delay="10000"/>
                            </p:stCondLst>
                            <p:childTnLst>
                              <p:par>
                                <p:cTn id="25" presetID="2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00"/>
                </a:solidFill>
                <a:latin typeface="Friz Quadrata OS TT" pitchFamily="2" charset="0"/>
              </a:rPr>
              <a:t>Athletics Facilities Projects</a:t>
            </a:r>
            <a:endParaRPr lang="en-US" dirty="0">
              <a:solidFill>
                <a:srgbClr val="006600"/>
              </a:solidFill>
              <a:latin typeface="Friz Quadrata OS TT" pitchFamily="2" charset="0"/>
            </a:endParaRPr>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dirty="0" smtClean="0"/>
              <a:t>Baseball Advisory Committee &amp; Athletic Department continues work on baseball field/stadium design</a:t>
            </a:r>
          </a:p>
          <a:p>
            <a:r>
              <a:rPr lang="en-US" dirty="0" smtClean="0"/>
              <a:t>Timeline for fundraising campaign is being established; naming opportunities identified</a:t>
            </a:r>
          </a:p>
          <a:p>
            <a:r>
              <a:rPr lang="en-US" dirty="0" smtClean="0"/>
              <a:t>“Spec” book being prepared with assistance of ATG Sports</a:t>
            </a:r>
          </a:p>
          <a:p>
            <a:r>
              <a:rPr lang="en-US" dirty="0" smtClean="0"/>
              <a:t>Major and lead prospect strategies are being developed and implemented; a six-figure gift for baseball was recently secured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2000"/>
                                        <p:tgtEl>
                                          <p:spTgt spid="3">
                                            <p:txEl>
                                              <p:pRg st="2" end="2"/>
                                            </p:txEl>
                                          </p:spTgt>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00"/>
                </a:solidFill>
                <a:latin typeface="Friz Quadrata OS TT" pitchFamily="2" charset="0"/>
              </a:rPr>
              <a:t>Other Campus Fundraising </a:t>
            </a:r>
            <a:endParaRPr lang="en-US" dirty="0">
              <a:solidFill>
                <a:srgbClr val="006600"/>
              </a:solidFill>
              <a:latin typeface="Friz Quadrata OS TT" pitchFamily="2" charset="0"/>
            </a:endParaRPr>
          </a:p>
        </p:txBody>
      </p:sp>
      <p:sp>
        <p:nvSpPr>
          <p:cNvPr id="3" name="Content Placeholder 2"/>
          <p:cNvSpPr>
            <a:spLocks noGrp="1"/>
          </p:cNvSpPr>
          <p:nvPr>
            <p:ph idx="1"/>
          </p:nvPr>
        </p:nvSpPr>
        <p:spPr/>
        <p:txBody>
          <a:bodyPr>
            <a:normAutofit fontScale="92500" lnSpcReduction="20000"/>
          </a:bodyPr>
          <a:lstStyle/>
          <a:p>
            <a:r>
              <a:rPr lang="en-US" dirty="0" err="1" smtClean="0"/>
              <a:t>Ummel</a:t>
            </a:r>
            <a:r>
              <a:rPr lang="en-US" dirty="0" smtClean="0"/>
              <a:t> Renovation for Biology Labs</a:t>
            </a:r>
          </a:p>
          <a:p>
            <a:pPr lvl="1"/>
            <a:r>
              <a:rPr lang="en-US" dirty="0" smtClean="0"/>
              <a:t>Advisory Task Force established to begin fundraising for </a:t>
            </a:r>
            <a:r>
              <a:rPr lang="en-US" dirty="0" err="1" smtClean="0"/>
              <a:t>Ummel</a:t>
            </a:r>
            <a:r>
              <a:rPr lang="en-US" dirty="0" smtClean="0"/>
              <a:t>; members being recruited</a:t>
            </a:r>
          </a:p>
          <a:p>
            <a:pPr lvl="1"/>
            <a:r>
              <a:rPr lang="en-US" dirty="0" smtClean="0"/>
              <a:t>Biology Department, Academic Deans, VPAA and  medical community leaders are represented</a:t>
            </a:r>
          </a:p>
          <a:p>
            <a:pPr lvl="1"/>
            <a:r>
              <a:rPr lang="en-US" dirty="0" smtClean="0"/>
              <a:t>Design renderings being produced for campaign</a:t>
            </a:r>
          </a:p>
          <a:p>
            <a:pPr lvl="1">
              <a:buNone/>
            </a:pPr>
            <a:r>
              <a:rPr lang="en-US" sz="900" dirty="0" smtClean="0"/>
              <a:t> </a:t>
            </a:r>
          </a:p>
          <a:p>
            <a:r>
              <a:rPr lang="en-US" dirty="0" smtClean="0"/>
              <a:t>Friends of Library contributions now directed to Foundation</a:t>
            </a:r>
          </a:p>
          <a:p>
            <a:pPr lvl="1"/>
            <a:r>
              <a:rPr lang="en-US" dirty="0" smtClean="0"/>
              <a:t>Advisory Task Force being recruited to pro-actively focus on fundraising for strategic priorities of the Library </a:t>
            </a:r>
          </a:p>
          <a:p>
            <a:pPr lvl="1">
              <a:buNone/>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2000"/>
                                        <p:tgtEl>
                                          <p:spTgt spid="3">
                                            <p:txEl>
                                              <p:pRg st="2" end="2"/>
                                            </p:txEl>
                                          </p:spTgt>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2000"/>
                                        <p:tgtEl>
                                          <p:spTgt spid="3">
                                            <p:txEl>
                                              <p:pRg st="3" end="3"/>
                                            </p:txEl>
                                          </p:spTgt>
                                        </p:tgtEl>
                                      </p:cBhvr>
                                    </p:animEffect>
                                  </p:childTnLst>
                                </p:cTn>
                              </p:par>
                            </p:childTnLst>
                          </p:cTn>
                        </p:par>
                        <p:par>
                          <p:cTn id="24" fill="hold">
                            <p:stCondLst>
                              <p:cond delay="100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2000"/>
                                        <p:tgtEl>
                                          <p:spTgt spid="3">
                                            <p:txEl>
                                              <p:pRg st="5" end="5"/>
                                            </p:txEl>
                                          </p:spTgt>
                                        </p:tgtEl>
                                      </p:cBhvr>
                                    </p:animEffect>
                                  </p:childTnLst>
                                </p:cTn>
                              </p:par>
                            </p:childTnLst>
                          </p:cTn>
                        </p:par>
                        <p:par>
                          <p:cTn id="28" fill="hold">
                            <p:stCondLst>
                              <p:cond delay="12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981200"/>
          </a:xfrm>
        </p:spPr>
        <p:txBody>
          <a:bodyPr>
            <a:normAutofit/>
          </a:bodyPr>
          <a:lstStyle/>
          <a:p>
            <a:r>
              <a:rPr lang="en-US" sz="3600" dirty="0" smtClean="0">
                <a:solidFill>
                  <a:srgbClr val="006600"/>
                </a:solidFill>
                <a:latin typeface="Friz Quadrata OS TT" pitchFamily="2" charset="0"/>
                <a:cs typeface="Times New Roman" pitchFamily="18" charset="0"/>
              </a:rPr>
              <a:t>Website Development</a:t>
            </a:r>
            <a:r>
              <a:rPr lang="en-US" dirty="0" smtClean="0">
                <a:solidFill>
                  <a:srgbClr val="006600"/>
                </a:solidFill>
                <a:latin typeface="Friz Quadrata OS TT" pitchFamily="2" charset="0"/>
                <a:cs typeface="Times New Roman" pitchFamily="18" charset="0"/>
              </a:rPr>
              <a:t/>
            </a:r>
            <a:br>
              <a:rPr lang="en-US" dirty="0" smtClean="0">
                <a:solidFill>
                  <a:srgbClr val="006600"/>
                </a:solidFill>
                <a:latin typeface="Friz Quadrata OS TT" pitchFamily="2" charset="0"/>
                <a:cs typeface="Times New Roman" pitchFamily="18" charset="0"/>
              </a:rPr>
            </a:br>
            <a:r>
              <a:rPr lang="en-US" spc="500" dirty="0" smtClean="0">
                <a:solidFill>
                  <a:srgbClr val="006600"/>
                </a:solidFill>
                <a:latin typeface="Friz Quadrata OS TT" pitchFamily="2" charset="0"/>
                <a:cs typeface="Times New Roman" pitchFamily="18" charset="0"/>
              </a:rPr>
              <a:t>WOW!!</a:t>
            </a:r>
            <a:endParaRPr lang="en-US" spc="500" dirty="0">
              <a:latin typeface="Friz Quadrata OS TT" pitchFamily="2" charset="0"/>
            </a:endParaRPr>
          </a:p>
        </p:txBody>
      </p:sp>
      <p:pic>
        <p:nvPicPr>
          <p:cNvPr id="5" name="Picture 4" descr="website-snap.png"/>
          <p:cNvPicPr>
            <a:picLocks noChangeAspect="1"/>
          </p:cNvPicPr>
          <p:nvPr/>
        </p:nvPicPr>
        <p:blipFill>
          <a:blip r:embed="rId4" cstate="print"/>
          <a:stretch>
            <a:fillRect/>
          </a:stretch>
        </p:blipFill>
        <p:spPr>
          <a:xfrm rot="21069519">
            <a:off x="2382257" y="2472660"/>
            <a:ext cx="4501479" cy="299036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p:stCondLst>
                              <p:cond delay="0"/>
                            </p:stCondLst>
                            <p:childTnLst>
                              <p:par>
                                <p:cTn id="8" presetID="6" presetClass="emph" presetSubtype="0" fill="hold" nodeType="afterEffect">
                                  <p:stCondLst>
                                    <p:cond delay="0"/>
                                  </p:stCondLst>
                                  <p:childTnLst>
                                    <p:animScale>
                                      <p:cBhvr>
                                        <p:cTn id="9" dur="2000" fill="hold"/>
                                        <p:tgtEl>
                                          <p:spTgt spid="5"/>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00"/>
                </a:solidFill>
                <a:latin typeface="Friz Quadrata OS TT" pitchFamily="2" charset="0"/>
              </a:rPr>
              <a:t>Future Goals</a:t>
            </a:r>
            <a:endParaRPr lang="en-US" dirty="0">
              <a:solidFill>
                <a:srgbClr val="006600"/>
              </a:solidFill>
              <a:latin typeface="Friz Quadrata OS TT" pitchFamily="2" charset="0"/>
            </a:endParaRPr>
          </a:p>
        </p:txBody>
      </p:sp>
      <p:sp>
        <p:nvSpPr>
          <p:cNvPr id="3" name="Content Placeholder 2"/>
          <p:cNvSpPr>
            <a:spLocks noGrp="1"/>
          </p:cNvSpPr>
          <p:nvPr>
            <p:ph idx="1"/>
          </p:nvPr>
        </p:nvSpPr>
        <p:spPr>
          <a:xfrm>
            <a:off x="457200" y="1371600"/>
            <a:ext cx="8229600" cy="4525963"/>
          </a:xfrm>
        </p:spPr>
        <p:txBody>
          <a:bodyPr>
            <a:normAutofit lnSpcReduction="10000"/>
          </a:bodyPr>
          <a:lstStyle/>
          <a:p>
            <a:r>
              <a:rPr lang="en-US" dirty="0" smtClean="0"/>
              <a:t>Critical Database Issues:</a:t>
            </a:r>
          </a:p>
          <a:p>
            <a:pPr lvl="1"/>
            <a:r>
              <a:rPr lang="en-US" dirty="0" err="1" smtClean="0"/>
              <a:t>Phonathon</a:t>
            </a:r>
            <a:r>
              <a:rPr lang="en-US" dirty="0" smtClean="0"/>
              <a:t>  – only 37% of calls were completed; and 49% of completed calls were wrong numbers</a:t>
            </a:r>
          </a:p>
          <a:p>
            <a:pPr lvl="1"/>
            <a:r>
              <a:rPr lang="en-US" dirty="0" smtClean="0"/>
              <a:t>Work with IT &amp; President’s Council to solve this problem, such as with new Database Coordinator</a:t>
            </a:r>
          </a:p>
          <a:p>
            <a:pPr marL="338138" lvl="1" indent="-338138">
              <a:buFont typeface="Arial" pitchFamily="34" charset="0"/>
              <a:buChar char="•"/>
            </a:pPr>
            <a:r>
              <a:rPr lang="en-US" sz="3200" dirty="0" smtClean="0"/>
              <a:t>Major need for additional fundraising staff</a:t>
            </a:r>
          </a:p>
          <a:p>
            <a:pPr marL="801688" lvl="2" indent="-339725">
              <a:buFont typeface="Calibri" pitchFamily="34" charset="0"/>
              <a:buChar char="―"/>
            </a:pPr>
            <a:r>
              <a:rPr lang="en-US" sz="2800" dirty="0" smtClean="0"/>
              <a:t>Through campaign planning and development audit,  recommend level of fundraising staffing necessary and how development staff best deployed to meet campaign goals </a:t>
            </a:r>
          </a:p>
          <a:p>
            <a:pPr marL="455613" lvl="2" indent="401638"/>
            <a:endParaRPr lang="en-US" dirty="0" smtClean="0"/>
          </a:p>
          <a:p>
            <a:pPr marL="455613" lvl="2" indent="401638">
              <a:buNone/>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2000"/>
                                        <p:tgtEl>
                                          <p:spTgt spid="3">
                                            <p:txEl>
                                              <p:pRg st="2" end="2"/>
                                            </p:txEl>
                                          </p:spTgt>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2000"/>
                                        <p:tgtEl>
                                          <p:spTgt spid="3">
                                            <p:txEl>
                                              <p:pRg st="3" end="3"/>
                                            </p:txEl>
                                          </p:spTgt>
                                        </p:tgtEl>
                                      </p:cBhvr>
                                    </p:animEffect>
                                  </p:childTnLst>
                                </p:cTn>
                              </p:par>
                            </p:childTnLst>
                          </p:cTn>
                        </p:par>
                        <p:par>
                          <p:cTn id="24" fill="hold">
                            <p:stCondLst>
                              <p:cond delay="10000"/>
                            </p:stCondLst>
                            <p:childTnLst>
                              <p:par>
                                <p:cTn id="25" presetID="2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6600"/>
                </a:solidFill>
                <a:latin typeface="Friz Quadrata OS TT" pitchFamily="2" charset="0"/>
              </a:rPr>
              <a:t>Questions/Comments</a:t>
            </a:r>
            <a:endParaRPr lang="en-US" dirty="0">
              <a:solidFill>
                <a:srgbClr val="006600"/>
              </a:solidFill>
              <a:latin typeface="Friz Quadrata OS TT" pitchFamily="2" charset="0"/>
            </a:endParaRPr>
          </a:p>
        </p:txBody>
      </p:sp>
      <p:pic>
        <p:nvPicPr>
          <p:cNvPr id="1028" name="Picture 4" descr="C:\Documents and Settings\MSSU-user\Local Settings\Temporary Internet Files\Content.IE5\QRAC4YCQ\MC900078622[1].wmf"/>
          <p:cNvPicPr>
            <a:picLocks noChangeAspect="1" noChangeArrowheads="1"/>
          </p:cNvPicPr>
          <p:nvPr/>
        </p:nvPicPr>
        <p:blipFill>
          <a:blip r:embed="rId3" cstate="print"/>
          <a:srcRect/>
          <a:stretch>
            <a:fillRect/>
          </a:stretch>
        </p:blipFill>
        <p:spPr bwMode="auto">
          <a:xfrm>
            <a:off x="3581400" y="2057400"/>
            <a:ext cx="1857375" cy="30813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wipe(left)">
                                      <p:cBhvr>
                                        <p:cTn id="11"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6600"/>
                </a:solidFill>
                <a:latin typeface="Friz Quadrata OS TT" pitchFamily="2" charset="0"/>
                <a:cs typeface="Times New Roman" pitchFamily="18" charset="0"/>
              </a:rPr>
              <a:t>Website Launch Achievement</a:t>
            </a:r>
            <a:endParaRPr lang="en-US" dirty="0">
              <a:latin typeface="Friz Quadrata OS TT" pitchFamily="2" charset="0"/>
            </a:endParaRPr>
          </a:p>
        </p:txBody>
      </p:sp>
      <p:sp>
        <p:nvSpPr>
          <p:cNvPr id="3" name="Content Placeholder 2"/>
          <p:cNvSpPr>
            <a:spLocks noGrp="1"/>
          </p:cNvSpPr>
          <p:nvPr>
            <p:ph idx="1"/>
          </p:nvPr>
        </p:nvSpPr>
        <p:spPr>
          <a:xfrm>
            <a:off x="533400" y="1371600"/>
            <a:ext cx="8229600" cy="4525963"/>
          </a:xfrm>
        </p:spPr>
        <p:txBody>
          <a:bodyPr>
            <a:normAutofit fontScale="92500" lnSpcReduction="20000"/>
          </a:bodyPr>
          <a:lstStyle/>
          <a:p>
            <a:r>
              <a:rPr lang="en-US" b="1" dirty="0" smtClean="0"/>
              <a:t>Goal #1 - Improve Web Management Resources</a:t>
            </a:r>
            <a:endParaRPr lang="en-US" dirty="0" smtClean="0"/>
          </a:p>
          <a:p>
            <a:pPr lvl="1"/>
            <a:r>
              <a:rPr lang="en-US" dirty="0" smtClean="0"/>
              <a:t>Achieved through acquisition of Content Management System – </a:t>
            </a:r>
            <a:r>
              <a:rPr lang="en-US" dirty="0" err="1" smtClean="0"/>
              <a:t>OmniUpdate</a:t>
            </a:r>
            <a:endParaRPr lang="en-US" dirty="0" smtClean="0"/>
          </a:p>
          <a:p>
            <a:pPr lvl="1"/>
            <a:r>
              <a:rPr lang="en-US" dirty="0" smtClean="0"/>
              <a:t>Administrative commitment demonstrated by providing additional Web resources – Web Coordinator and Part-time Web Specialist</a:t>
            </a:r>
          </a:p>
          <a:p>
            <a:r>
              <a:rPr lang="en-US" b="1" dirty="0" smtClean="0"/>
              <a:t>Goal #2 - Update Website Design</a:t>
            </a:r>
            <a:endParaRPr lang="en-US" dirty="0" smtClean="0"/>
          </a:p>
          <a:p>
            <a:pPr lvl="1"/>
            <a:r>
              <a:rPr lang="en-US" dirty="0" smtClean="0"/>
              <a:t>Partnered with </a:t>
            </a:r>
            <a:r>
              <a:rPr lang="en-US" dirty="0" err="1" smtClean="0"/>
              <a:t>Stamats</a:t>
            </a:r>
            <a:r>
              <a:rPr lang="en-US" dirty="0" smtClean="0"/>
              <a:t>, national higher education consulting firm, in two-phase process – Discovery and Website design services </a:t>
            </a:r>
          </a:p>
          <a:p>
            <a:pPr lvl="1"/>
            <a:r>
              <a:rPr lang="en-US" dirty="0" smtClean="0"/>
              <a:t>“Wow” factor achieved!</a:t>
            </a:r>
          </a:p>
          <a:p>
            <a:endParaRPr lang="en-US"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2000"/>
                                        <p:tgtEl>
                                          <p:spTgt spid="3">
                                            <p:txEl>
                                              <p:pRg st="2" end="2"/>
                                            </p:txEl>
                                          </p:spTgt>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2000"/>
                                        <p:tgtEl>
                                          <p:spTgt spid="3">
                                            <p:txEl>
                                              <p:pRg st="3" end="3"/>
                                            </p:txEl>
                                          </p:spTgt>
                                        </p:tgtEl>
                                      </p:cBhvr>
                                    </p:animEffect>
                                  </p:childTnLst>
                                </p:cTn>
                              </p:par>
                            </p:childTnLst>
                          </p:cTn>
                        </p:par>
                        <p:par>
                          <p:cTn id="24" fill="hold">
                            <p:stCondLst>
                              <p:cond delay="10000"/>
                            </p:stCondLst>
                            <p:childTnLst>
                              <p:par>
                                <p:cTn id="25" presetID="2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0"/>
                                        <p:tgtEl>
                                          <p:spTgt spid="3">
                                            <p:txEl>
                                              <p:pRg st="4" end="4"/>
                                            </p:txEl>
                                          </p:spTgt>
                                        </p:tgtEl>
                                      </p:cBhvr>
                                    </p:animEffect>
                                  </p:childTnLst>
                                </p:cTn>
                              </p:par>
                            </p:childTnLst>
                          </p:cTn>
                        </p:par>
                        <p:par>
                          <p:cTn id="28" fill="hold">
                            <p:stCondLst>
                              <p:cond delay="12000"/>
                            </p:stCondLst>
                            <p:childTnLst>
                              <p:par>
                                <p:cTn id="29" presetID="22" presetClass="entr" presetSubtype="8"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981200"/>
          </a:xfrm>
        </p:spPr>
        <p:txBody>
          <a:bodyPr>
            <a:normAutofit fontScale="90000"/>
          </a:bodyPr>
          <a:lstStyle/>
          <a:p>
            <a:r>
              <a:rPr lang="en-US" sz="3600" dirty="0" smtClean="0">
                <a:solidFill>
                  <a:srgbClr val="006600"/>
                </a:solidFill>
                <a:latin typeface="Friz Quadrata OS TT" pitchFamily="2" charset="0"/>
                <a:cs typeface="Times New Roman" pitchFamily="18" charset="0"/>
              </a:rPr>
              <a:t>comments:</a:t>
            </a:r>
            <a:br>
              <a:rPr lang="en-US" sz="3600" dirty="0" smtClean="0">
                <a:solidFill>
                  <a:srgbClr val="006600"/>
                </a:solidFill>
                <a:latin typeface="Friz Quadrata OS TT" pitchFamily="2" charset="0"/>
                <a:cs typeface="Times New Roman" pitchFamily="18" charset="0"/>
              </a:rPr>
            </a:br>
            <a:r>
              <a:rPr lang="en-US" dirty="0" smtClean="0">
                <a:solidFill>
                  <a:srgbClr val="006600"/>
                </a:solidFill>
                <a:latin typeface="Friz Quadrata OS TT" pitchFamily="2" charset="0"/>
                <a:cs typeface="Times New Roman" pitchFamily="18" charset="0"/>
              </a:rPr>
              <a:t/>
            </a:r>
            <a:br>
              <a:rPr lang="en-US" dirty="0" smtClean="0">
                <a:solidFill>
                  <a:srgbClr val="006600"/>
                </a:solidFill>
                <a:latin typeface="Friz Quadrata OS TT" pitchFamily="2" charset="0"/>
                <a:cs typeface="Times New Roman" pitchFamily="18" charset="0"/>
              </a:rPr>
            </a:br>
            <a:r>
              <a:rPr lang="en-US" dirty="0" smtClean="0">
                <a:solidFill>
                  <a:srgbClr val="006600"/>
                </a:solidFill>
                <a:latin typeface="Friz Quadrata OS TT" pitchFamily="2" charset="0"/>
                <a:cs typeface="Times New Roman" pitchFamily="18" charset="0"/>
              </a:rPr>
              <a:t> “I love the new website!”</a:t>
            </a:r>
            <a:br>
              <a:rPr lang="en-US" dirty="0" smtClean="0">
                <a:solidFill>
                  <a:srgbClr val="006600"/>
                </a:solidFill>
                <a:latin typeface="Friz Quadrata OS TT" pitchFamily="2" charset="0"/>
                <a:cs typeface="Times New Roman" pitchFamily="18" charset="0"/>
              </a:rPr>
            </a:br>
            <a:r>
              <a:rPr lang="en-US" dirty="0" smtClean="0">
                <a:solidFill>
                  <a:srgbClr val="006600"/>
                </a:solidFill>
                <a:latin typeface="Friz Quadrata OS TT" pitchFamily="2" charset="0"/>
                <a:cs typeface="Times New Roman" pitchFamily="18" charset="0"/>
              </a:rPr>
              <a:t>“Nice new web page … </a:t>
            </a:r>
            <a:r>
              <a:rPr lang="en-US" dirty="0" err="1" smtClean="0">
                <a:solidFill>
                  <a:srgbClr val="006600"/>
                </a:solidFill>
                <a:latin typeface="Friz Quadrata OS TT" pitchFamily="2" charset="0"/>
                <a:cs typeface="Times New Roman" pitchFamily="18" charset="0"/>
              </a:rPr>
              <a:t>i</a:t>
            </a:r>
            <a:r>
              <a:rPr lang="en-US" dirty="0" smtClean="0">
                <a:solidFill>
                  <a:srgbClr val="006600"/>
                </a:solidFill>
                <a:latin typeface="Friz Quadrata OS TT" pitchFamily="2" charset="0"/>
                <a:cs typeface="Times New Roman" pitchFamily="18" charset="0"/>
              </a:rPr>
              <a:t> like it ..”</a:t>
            </a:r>
            <a:endParaRPr lang="en-US" spc="500" dirty="0">
              <a:latin typeface="Friz Quadrata OS TT" pitchFamily="2" charset="0"/>
            </a:endParaRPr>
          </a:p>
        </p:txBody>
      </p:sp>
      <p:pic>
        <p:nvPicPr>
          <p:cNvPr id="5" name="Picture 4" descr="website-snap.png"/>
          <p:cNvPicPr>
            <a:picLocks noChangeAspect="1"/>
          </p:cNvPicPr>
          <p:nvPr/>
        </p:nvPicPr>
        <p:blipFill>
          <a:blip r:embed="rId3" cstate="print"/>
          <a:stretch>
            <a:fillRect/>
          </a:stretch>
        </p:blipFill>
        <p:spPr>
          <a:xfrm rot="21069519">
            <a:off x="1002682" y="3316299"/>
            <a:ext cx="3342342" cy="2220345"/>
          </a:xfrm>
          <a:prstGeom prst="rect">
            <a:avLst/>
          </a:prstGeom>
        </p:spPr>
      </p:pic>
      <p:pic>
        <p:nvPicPr>
          <p:cNvPr id="4" name="Picture 3" descr="facebook-square.jpg"/>
          <p:cNvPicPr>
            <a:picLocks noChangeAspect="1"/>
          </p:cNvPicPr>
          <p:nvPr/>
        </p:nvPicPr>
        <p:blipFill>
          <a:blip r:embed="rId4" cstate="print"/>
          <a:stretch>
            <a:fillRect/>
          </a:stretch>
        </p:blipFill>
        <p:spPr>
          <a:xfrm>
            <a:off x="2285999" y="685800"/>
            <a:ext cx="1007533" cy="762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par>
                          <p:cTn id="13" fill="hold">
                            <p:stCondLst>
                              <p:cond delay="4000"/>
                            </p:stCondLst>
                            <p:childTnLst>
                              <p:par>
                                <p:cTn id="14" presetID="6" presetClass="emph" presetSubtype="0" fill="hold" nodeType="afterEffect">
                                  <p:stCondLst>
                                    <p:cond delay="0"/>
                                  </p:stCondLst>
                                  <p:childTnLst>
                                    <p:animScale>
                                      <p:cBhvr>
                                        <p:cTn id="15" dur="2000" fill="hold"/>
                                        <p:tgtEl>
                                          <p:spTgt spid="5"/>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6600"/>
                </a:solidFill>
                <a:latin typeface="Friz Quadrata OS TT" pitchFamily="2" charset="0"/>
                <a:cs typeface="Times New Roman" pitchFamily="18" charset="0"/>
              </a:rPr>
              <a:t>Website Analytics</a:t>
            </a:r>
            <a:endParaRPr lang="en-US" dirty="0">
              <a:latin typeface="Friz Quadrata OS TT" pitchFamily="2" charset="0"/>
            </a:endParaRPr>
          </a:p>
        </p:txBody>
      </p:sp>
      <p:sp>
        <p:nvSpPr>
          <p:cNvPr id="3" name="Content Placeholder 2"/>
          <p:cNvSpPr>
            <a:spLocks noGrp="1"/>
          </p:cNvSpPr>
          <p:nvPr>
            <p:ph idx="1"/>
          </p:nvPr>
        </p:nvSpPr>
        <p:spPr>
          <a:xfrm>
            <a:off x="1295400" y="1371600"/>
            <a:ext cx="8229600" cy="4525963"/>
          </a:xfrm>
        </p:spPr>
        <p:txBody>
          <a:bodyPr>
            <a:normAutofit/>
          </a:bodyPr>
          <a:lstStyle/>
          <a:p>
            <a:r>
              <a:rPr lang="en-US" b="1" dirty="0" smtClean="0"/>
              <a:t>Former Website:</a:t>
            </a:r>
            <a:endParaRPr lang="en-US" dirty="0" smtClean="0"/>
          </a:p>
          <a:p>
            <a:pPr lvl="1"/>
            <a:r>
              <a:rPr lang="en-US" dirty="0" smtClean="0"/>
              <a:t>Visits:</a:t>
            </a:r>
          </a:p>
          <a:p>
            <a:pPr lvl="2"/>
            <a:r>
              <a:rPr lang="en-US" dirty="0" smtClean="0"/>
              <a:t>231,907 (Nov. 22, 2010 – Dec. 21, 2010)</a:t>
            </a:r>
          </a:p>
          <a:p>
            <a:pPr lvl="2"/>
            <a:r>
              <a:rPr lang="en-US" dirty="0" smtClean="0"/>
              <a:t>255,686 (Jan. 21-Feb. 20, 2011) </a:t>
            </a:r>
          </a:p>
          <a:p>
            <a:pPr lvl="1"/>
            <a:r>
              <a:rPr lang="en-US" dirty="0" smtClean="0"/>
              <a:t>Up 47.11% from previous month</a:t>
            </a:r>
          </a:p>
          <a:p>
            <a:pPr lvl="1"/>
            <a:r>
              <a:rPr lang="en-US" dirty="0" smtClean="0"/>
              <a:t>30.28% New Visits</a:t>
            </a:r>
          </a:p>
          <a:p>
            <a:pPr lvl="1"/>
            <a:r>
              <a:rPr lang="en-US" dirty="0" smtClean="0"/>
              <a:t>70% Bounce Rate</a:t>
            </a:r>
          </a:p>
          <a:p>
            <a:endParaRPr lang="en-US" b="1" dirty="0" smtClean="0"/>
          </a:p>
          <a:p>
            <a:endParaRPr lang="en-US"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2000"/>
                                        <p:tgtEl>
                                          <p:spTgt spid="3">
                                            <p:txEl>
                                              <p:pRg st="2" end="2"/>
                                            </p:txEl>
                                          </p:spTgt>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2000"/>
                                        <p:tgtEl>
                                          <p:spTgt spid="3">
                                            <p:txEl>
                                              <p:pRg st="3" end="3"/>
                                            </p:txEl>
                                          </p:spTgt>
                                        </p:tgtEl>
                                      </p:cBhvr>
                                    </p:animEffect>
                                  </p:childTnLst>
                                </p:cTn>
                              </p:par>
                            </p:childTnLst>
                          </p:cTn>
                        </p:par>
                        <p:par>
                          <p:cTn id="24" fill="hold">
                            <p:stCondLst>
                              <p:cond delay="10000"/>
                            </p:stCondLst>
                            <p:childTnLst>
                              <p:par>
                                <p:cTn id="25" presetID="2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0"/>
                                        <p:tgtEl>
                                          <p:spTgt spid="3">
                                            <p:txEl>
                                              <p:pRg st="4" end="4"/>
                                            </p:txEl>
                                          </p:spTgt>
                                        </p:tgtEl>
                                      </p:cBhvr>
                                    </p:animEffect>
                                  </p:childTnLst>
                                </p:cTn>
                              </p:par>
                            </p:childTnLst>
                          </p:cTn>
                        </p:par>
                        <p:par>
                          <p:cTn id="28" fill="hold">
                            <p:stCondLst>
                              <p:cond delay="12000"/>
                            </p:stCondLst>
                            <p:childTnLst>
                              <p:par>
                                <p:cTn id="29" presetID="22" presetClass="entr" presetSubtype="8"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2000"/>
                                        <p:tgtEl>
                                          <p:spTgt spid="3">
                                            <p:txEl>
                                              <p:pRg st="5" end="5"/>
                                            </p:txEl>
                                          </p:spTgt>
                                        </p:tgtEl>
                                      </p:cBhvr>
                                    </p:animEffect>
                                  </p:childTnLst>
                                </p:cTn>
                              </p:par>
                            </p:childTnLst>
                          </p:cTn>
                        </p:par>
                        <p:par>
                          <p:cTn id="32" fill="hold">
                            <p:stCondLst>
                              <p:cond delay="14000"/>
                            </p:stCondLst>
                            <p:childTnLst>
                              <p:par>
                                <p:cTn id="33" presetID="22" presetClass="entr" presetSubtype="8"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6600"/>
                </a:solidFill>
                <a:latin typeface="Friz Quadrata OS TT" pitchFamily="2" charset="0"/>
                <a:cs typeface="Times New Roman" pitchFamily="18" charset="0"/>
              </a:rPr>
              <a:t>Website Analytics</a:t>
            </a:r>
            <a:endParaRPr lang="en-US" dirty="0">
              <a:latin typeface="Friz Quadrata OS TT" pitchFamily="2" charset="0"/>
            </a:endParaRPr>
          </a:p>
        </p:txBody>
      </p:sp>
      <p:sp>
        <p:nvSpPr>
          <p:cNvPr id="3" name="Content Placeholder 2"/>
          <p:cNvSpPr>
            <a:spLocks noGrp="1"/>
          </p:cNvSpPr>
          <p:nvPr>
            <p:ph idx="1"/>
          </p:nvPr>
        </p:nvSpPr>
        <p:spPr>
          <a:xfrm>
            <a:off x="1295400" y="1371600"/>
            <a:ext cx="8229600" cy="4525963"/>
          </a:xfrm>
        </p:spPr>
        <p:txBody>
          <a:bodyPr>
            <a:normAutofit fontScale="92500" lnSpcReduction="20000"/>
          </a:bodyPr>
          <a:lstStyle/>
          <a:p>
            <a:r>
              <a:rPr lang="en-US" b="1" dirty="0" smtClean="0"/>
              <a:t>Redesigned Site in FIRST TWO WEEKS</a:t>
            </a:r>
            <a:r>
              <a:rPr lang="en-US" dirty="0" smtClean="0"/>
              <a:t>:</a:t>
            </a:r>
          </a:p>
          <a:p>
            <a:pPr lvl="1"/>
            <a:r>
              <a:rPr lang="en-US" dirty="0" smtClean="0"/>
              <a:t>80,895 visits</a:t>
            </a:r>
          </a:p>
          <a:p>
            <a:pPr lvl="2"/>
            <a:r>
              <a:rPr lang="en-US" dirty="0" smtClean="0"/>
              <a:t>2,609.52 Visits / Day </a:t>
            </a:r>
          </a:p>
          <a:p>
            <a:pPr lvl="1"/>
            <a:r>
              <a:rPr lang="en-US" dirty="0" smtClean="0"/>
              <a:t>37.00% New Visits – </a:t>
            </a:r>
            <a:r>
              <a:rPr lang="en-US" b="1" dirty="0" smtClean="0">
                <a:solidFill>
                  <a:srgbClr val="006600"/>
                </a:solidFill>
              </a:rPr>
              <a:t>UP 15%</a:t>
            </a:r>
          </a:p>
          <a:p>
            <a:pPr lvl="1"/>
            <a:r>
              <a:rPr lang="en-US" dirty="0" smtClean="0"/>
              <a:t>57.66% Bounce Rate – </a:t>
            </a:r>
            <a:r>
              <a:rPr lang="en-US" b="1" dirty="0" smtClean="0">
                <a:solidFill>
                  <a:srgbClr val="006600"/>
                </a:solidFill>
              </a:rPr>
              <a:t>DOWN 13%</a:t>
            </a:r>
          </a:p>
          <a:p>
            <a:pPr lvl="1"/>
            <a:r>
              <a:rPr lang="en-US" b="1" dirty="0" smtClean="0">
                <a:solidFill>
                  <a:srgbClr val="006600"/>
                </a:solidFill>
              </a:rPr>
              <a:t>Over 2:25 Time on Site – UP &amp; CLIMBING!</a:t>
            </a:r>
          </a:p>
          <a:p>
            <a:pPr lvl="1"/>
            <a:r>
              <a:rPr lang="en-US" b="1" dirty="0" smtClean="0">
                <a:solidFill>
                  <a:srgbClr val="006600"/>
                </a:solidFill>
              </a:rPr>
              <a:t>Visitors from virtually every state in the Union: </a:t>
            </a:r>
          </a:p>
          <a:p>
            <a:pPr lvl="2"/>
            <a:r>
              <a:rPr lang="en-US" b="1" dirty="0" smtClean="0"/>
              <a:t>98 from Connecticut; 212 North Carolina; 486 Florida; </a:t>
            </a:r>
          </a:p>
          <a:p>
            <a:pPr lvl="2">
              <a:buNone/>
            </a:pPr>
            <a:r>
              <a:rPr lang="en-US" b="1" dirty="0" smtClean="0"/>
              <a:t>    2,427 Kansas; 61,611 Missouri</a:t>
            </a:r>
          </a:p>
          <a:p>
            <a:pPr lvl="1"/>
            <a:r>
              <a:rPr lang="en-US" b="1" dirty="0" smtClean="0">
                <a:solidFill>
                  <a:srgbClr val="006600"/>
                </a:solidFill>
              </a:rPr>
              <a:t>Nearly every nation on the globe:</a:t>
            </a:r>
          </a:p>
          <a:p>
            <a:pPr lvl="2"/>
            <a:r>
              <a:rPr lang="en-US" b="1" dirty="0" smtClean="0"/>
              <a:t>Ethiopia 5; Russia 52; China 150; Nepal 16</a:t>
            </a:r>
            <a:endParaRPr lang="en-US"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2000"/>
                                        <p:tgtEl>
                                          <p:spTgt spid="3">
                                            <p:txEl>
                                              <p:pRg st="2" end="2"/>
                                            </p:txEl>
                                          </p:spTgt>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2000"/>
                                        <p:tgtEl>
                                          <p:spTgt spid="3">
                                            <p:txEl>
                                              <p:pRg st="3" end="3"/>
                                            </p:txEl>
                                          </p:spTgt>
                                        </p:tgtEl>
                                      </p:cBhvr>
                                    </p:animEffect>
                                  </p:childTnLst>
                                </p:cTn>
                              </p:par>
                            </p:childTnLst>
                          </p:cTn>
                        </p:par>
                        <p:par>
                          <p:cTn id="24" fill="hold">
                            <p:stCondLst>
                              <p:cond delay="10000"/>
                            </p:stCondLst>
                            <p:childTnLst>
                              <p:par>
                                <p:cTn id="25" presetID="2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0"/>
                                        <p:tgtEl>
                                          <p:spTgt spid="3">
                                            <p:txEl>
                                              <p:pRg st="4" end="4"/>
                                            </p:txEl>
                                          </p:spTgt>
                                        </p:tgtEl>
                                      </p:cBhvr>
                                    </p:animEffect>
                                  </p:childTnLst>
                                </p:cTn>
                              </p:par>
                            </p:childTnLst>
                          </p:cTn>
                        </p:par>
                        <p:par>
                          <p:cTn id="28" fill="hold">
                            <p:stCondLst>
                              <p:cond delay="12000"/>
                            </p:stCondLst>
                            <p:childTnLst>
                              <p:par>
                                <p:cTn id="29" presetID="22" presetClass="entr" presetSubtype="8"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2000"/>
                                        <p:tgtEl>
                                          <p:spTgt spid="3">
                                            <p:txEl>
                                              <p:pRg st="5" end="5"/>
                                            </p:txEl>
                                          </p:spTgt>
                                        </p:tgtEl>
                                      </p:cBhvr>
                                    </p:animEffect>
                                  </p:childTnLst>
                                </p:cTn>
                              </p:par>
                            </p:childTnLst>
                          </p:cTn>
                        </p:par>
                        <p:par>
                          <p:cTn id="32" fill="hold">
                            <p:stCondLst>
                              <p:cond delay="14000"/>
                            </p:stCondLst>
                            <p:childTnLst>
                              <p:par>
                                <p:cTn id="33" presetID="22" presetClass="entr" presetSubtype="8"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2000"/>
                                        <p:tgtEl>
                                          <p:spTgt spid="3">
                                            <p:txEl>
                                              <p:pRg st="6" end="6"/>
                                            </p:txEl>
                                          </p:spTgt>
                                        </p:tgtEl>
                                      </p:cBhvr>
                                    </p:animEffect>
                                  </p:childTnLst>
                                </p:cTn>
                              </p:par>
                            </p:childTnLst>
                          </p:cTn>
                        </p:par>
                        <p:par>
                          <p:cTn id="36" fill="hold">
                            <p:stCondLst>
                              <p:cond delay="16000"/>
                            </p:stCondLst>
                            <p:childTnLst>
                              <p:par>
                                <p:cTn id="37" presetID="22" presetClass="entr" presetSubtype="8"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2000"/>
                                        <p:tgtEl>
                                          <p:spTgt spid="3">
                                            <p:txEl>
                                              <p:pRg st="7" end="7"/>
                                            </p:txEl>
                                          </p:spTgt>
                                        </p:tgtEl>
                                      </p:cBhvr>
                                    </p:animEffect>
                                  </p:childTnLst>
                                </p:cTn>
                              </p:par>
                            </p:childTnLst>
                          </p:cTn>
                        </p:par>
                        <p:par>
                          <p:cTn id="40" fill="hold">
                            <p:stCondLst>
                              <p:cond delay="18000"/>
                            </p:stCondLst>
                            <p:childTnLst>
                              <p:par>
                                <p:cTn id="41" presetID="22" presetClass="entr" presetSubtype="8"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2000"/>
                                        <p:tgtEl>
                                          <p:spTgt spid="3">
                                            <p:txEl>
                                              <p:pRg st="8" end="8"/>
                                            </p:txEl>
                                          </p:spTgt>
                                        </p:tgtEl>
                                      </p:cBhvr>
                                    </p:animEffect>
                                  </p:childTnLst>
                                </p:cTn>
                              </p:par>
                            </p:childTnLst>
                          </p:cTn>
                        </p:par>
                        <p:par>
                          <p:cTn id="44" fill="hold">
                            <p:stCondLst>
                              <p:cond delay="20000"/>
                            </p:stCondLst>
                            <p:childTnLst>
                              <p:par>
                                <p:cTn id="45" presetID="22" presetClass="entr" presetSubtype="8"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2000"/>
                                        <p:tgtEl>
                                          <p:spTgt spid="3">
                                            <p:txEl>
                                              <p:pRg st="9" end="9"/>
                                            </p:txEl>
                                          </p:spTgt>
                                        </p:tgtEl>
                                      </p:cBhvr>
                                    </p:animEffect>
                                  </p:childTnLst>
                                </p:cTn>
                              </p:par>
                            </p:childTnLst>
                          </p:cTn>
                        </p:par>
                        <p:par>
                          <p:cTn id="48" fill="hold">
                            <p:stCondLst>
                              <p:cond delay="22000"/>
                            </p:stCondLst>
                            <p:childTnLst>
                              <p:par>
                                <p:cTn id="49" presetID="22" presetClass="entr" presetSubtype="8" fill="hold"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ipe(left)">
                                      <p:cBhvr>
                                        <p:cTn id="5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914400"/>
          </a:xfrm>
        </p:spPr>
        <p:txBody>
          <a:bodyPr>
            <a:normAutofit/>
          </a:bodyPr>
          <a:lstStyle/>
          <a:p>
            <a:r>
              <a:rPr lang="en-US" dirty="0" smtClean="0">
                <a:solidFill>
                  <a:srgbClr val="006600"/>
                </a:solidFill>
                <a:latin typeface="Friz Quadrata OS TT" pitchFamily="2" charset="0"/>
                <a:cs typeface="Times New Roman" pitchFamily="18" charset="0"/>
              </a:rPr>
              <a:t> Let’s take a tour...</a:t>
            </a:r>
            <a:endParaRPr lang="en-US" spc="500" dirty="0">
              <a:latin typeface="Friz Quadrata OS TT" pitchFamily="2" charset="0"/>
            </a:endParaRPr>
          </a:p>
        </p:txBody>
      </p:sp>
      <p:pic>
        <p:nvPicPr>
          <p:cNvPr id="5" name="Picture 4" descr="website-snap.png">
            <a:hlinkClick r:id="rId3"/>
          </p:cNvPr>
          <p:cNvPicPr>
            <a:picLocks noChangeAspect="1"/>
          </p:cNvPicPr>
          <p:nvPr/>
        </p:nvPicPr>
        <p:blipFill>
          <a:blip r:embed="rId4" cstate="print"/>
          <a:stretch>
            <a:fillRect/>
          </a:stretch>
        </p:blipFill>
        <p:spPr>
          <a:xfrm rot="21069519">
            <a:off x="2589176" y="2834466"/>
            <a:ext cx="3342342" cy="22203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6" presetClass="emph" presetSubtype="0" fill="hold" nodeType="afterEffect">
                                  <p:stCondLst>
                                    <p:cond delay="0"/>
                                  </p:stCondLst>
                                  <p:childTnLst>
                                    <p:animScale>
                                      <p:cBhvr>
                                        <p:cTn id="10" dur="2000" fill="hold"/>
                                        <p:tgtEl>
                                          <p:spTgt spid="5"/>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209800"/>
          </a:xfrm>
        </p:spPr>
        <p:txBody>
          <a:bodyPr>
            <a:noAutofit/>
          </a:bodyPr>
          <a:lstStyle/>
          <a:p>
            <a:r>
              <a:rPr lang="en-US" sz="6600" dirty="0" smtClean="0">
                <a:solidFill>
                  <a:srgbClr val="006600"/>
                </a:solidFill>
                <a:latin typeface="Friz Quadrata OS TT" pitchFamily="2" charset="0"/>
                <a:cs typeface="Times New Roman" pitchFamily="18" charset="0"/>
              </a:rPr>
              <a:t>MSSU </a:t>
            </a:r>
            <a:br>
              <a:rPr lang="en-US" sz="6600" dirty="0" smtClean="0">
                <a:solidFill>
                  <a:srgbClr val="006600"/>
                </a:solidFill>
                <a:latin typeface="Friz Quadrata OS TT" pitchFamily="2" charset="0"/>
                <a:cs typeface="Times New Roman" pitchFamily="18" charset="0"/>
              </a:rPr>
            </a:br>
            <a:r>
              <a:rPr lang="en-US" sz="6600" dirty="0" smtClean="0">
                <a:solidFill>
                  <a:srgbClr val="006600"/>
                </a:solidFill>
                <a:latin typeface="Friz Quadrata OS TT" pitchFamily="2" charset="0"/>
                <a:cs typeface="Times New Roman" pitchFamily="18" charset="0"/>
              </a:rPr>
              <a:t>Alumni Association</a:t>
            </a:r>
            <a:endParaRPr lang="en-US" sz="6600" dirty="0">
              <a:latin typeface="Friz Quadrata OS TT" pitchFamily="2"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DEBC2E"/>
      </a:accent1>
      <a:accent2>
        <a:srgbClr val="B0D1B3"/>
      </a:accent2>
      <a:accent3>
        <a:srgbClr val="4A804F"/>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2277</TotalTime>
  <Words>2223</Words>
  <Application>Microsoft Office PowerPoint</Application>
  <PresentationFormat>On-screen Show (4:3)</PresentationFormat>
  <Paragraphs>351</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Advancement Division Report to Board of Governors March 19, 2011</vt:lpstr>
      <vt:lpstr>Agenda</vt:lpstr>
      <vt:lpstr>Website Development WOW!!</vt:lpstr>
      <vt:lpstr>Website Launch Achievement</vt:lpstr>
      <vt:lpstr>comments:   “I love the new website!” “Nice new web page … i like it ..”</vt:lpstr>
      <vt:lpstr>Website Analytics</vt:lpstr>
      <vt:lpstr>Website Analytics</vt:lpstr>
      <vt:lpstr> Let’s take a tour...</vt:lpstr>
      <vt:lpstr>MSSU  Alumni Association</vt:lpstr>
      <vt:lpstr>Slide 10</vt:lpstr>
      <vt:lpstr>Slide 11</vt:lpstr>
      <vt:lpstr>Magazine Success</vt:lpstr>
      <vt:lpstr>Slide 13</vt:lpstr>
      <vt:lpstr>Missouri Southern Foundation</vt:lpstr>
      <vt:lpstr>Support for MSSU, 2009-2010</vt:lpstr>
      <vt:lpstr>Slide 16</vt:lpstr>
      <vt:lpstr>Slide 17</vt:lpstr>
      <vt:lpstr>Slide 18</vt:lpstr>
      <vt:lpstr>Slide 19</vt:lpstr>
      <vt:lpstr>Slide 20</vt:lpstr>
      <vt:lpstr>Slide 21</vt:lpstr>
      <vt:lpstr>Southern Annual Fund</vt:lpstr>
      <vt:lpstr>FY 2011</vt:lpstr>
      <vt:lpstr>FY 2011 Goals</vt:lpstr>
      <vt:lpstr>Phonathon 2011</vt:lpstr>
      <vt:lpstr>Scholarships</vt:lpstr>
      <vt:lpstr>Major Gifts-Athletics </vt:lpstr>
      <vt:lpstr>Athletics Facilities Projects</vt:lpstr>
      <vt:lpstr>Other Campus Fundraising </vt:lpstr>
      <vt:lpstr>Future Goals</vt:lpstr>
      <vt:lpstr>Questions/Comments</vt:lpstr>
    </vt:vector>
  </TitlesOfParts>
  <Company>MSSU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MSSU-User</dc:creator>
  <cp:lastModifiedBy>MSSU-User</cp:lastModifiedBy>
  <cp:revision>198</cp:revision>
  <dcterms:created xsi:type="dcterms:W3CDTF">2011-02-25T16:14:19Z</dcterms:created>
  <dcterms:modified xsi:type="dcterms:W3CDTF">2011-03-17T21:51:55Z</dcterms:modified>
</cp:coreProperties>
</file>