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56" r:id="rId2"/>
    <p:sldId id="288" r:id="rId3"/>
    <p:sldId id="289" r:id="rId4"/>
    <p:sldId id="296" r:id="rId5"/>
    <p:sldId id="297" r:id="rId6"/>
    <p:sldId id="290" r:id="rId7"/>
    <p:sldId id="282" r:id="rId8"/>
    <p:sldId id="292" r:id="rId9"/>
    <p:sldId id="293" r:id="rId10"/>
    <p:sldId id="294" r:id="rId11"/>
    <p:sldId id="281" r:id="rId12"/>
    <p:sldId id="295" r:id="rId13"/>
    <p:sldId id="287" r:id="rId14"/>
    <p:sldId id="291" r:id="rId15"/>
    <p:sldId id="27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varScale="1">
        <p:scale>
          <a:sx n="70" d="100"/>
          <a:sy n="70" d="100"/>
        </p:scale>
        <p:origin x="-5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TERRA2\VOL1\DEPT\Admissions\DEREK\EM\Enrollment%20Comparison%202006-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7.6390668557734714E-2"/>
          <c:y val="2.7489843593155854E-2"/>
          <c:w val="0.8004880259532775"/>
          <c:h val="0.7358798573292944"/>
        </c:manualLayout>
      </c:layout>
      <c:barChart>
        <c:barDir val="col"/>
        <c:grouping val="clustered"/>
        <c:ser>
          <c:idx val="0"/>
          <c:order val="0"/>
          <c:tx>
            <c:strRef>
              <c:f>Sheet1!$A$3</c:f>
              <c:strCache>
                <c:ptCount val="1"/>
                <c:pt idx="0">
                  <c:v>FALL</c:v>
                </c:pt>
              </c:strCache>
            </c:strRef>
          </c:tx>
          <c:cat>
            <c:multiLvlStrRef>
              <c:f>Sheet1!$B$1:$R$2</c:f>
              <c:multiLvlStrCache>
                <c:ptCount val="17"/>
                <c:lvl>
                  <c:pt idx="0">
                    <c:v>Headcount</c:v>
                  </c:pt>
                  <c:pt idx="1">
                    <c:v>Hours</c:v>
                  </c:pt>
                  <c:pt idx="3">
                    <c:v>Headcount</c:v>
                  </c:pt>
                  <c:pt idx="4">
                    <c:v>Hours</c:v>
                  </c:pt>
                  <c:pt idx="6">
                    <c:v>Headcount</c:v>
                  </c:pt>
                  <c:pt idx="7">
                    <c:v>Hours</c:v>
                  </c:pt>
                  <c:pt idx="9">
                    <c:v>Headcount</c:v>
                  </c:pt>
                  <c:pt idx="10">
                    <c:v>Hours</c:v>
                  </c:pt>
                  <c:pt idx="12">
                    <c:v>Headcount</c:v>
                  </c:pt>
                  <c:pt idx="13">
                    <c:v>Hours</c:v>
                  </c:pt>
                  <c:pt idx="15">
                    <c:v>Headcount</c:v>
                  </c:pt>
                  <c:pt idx="16">
                    <c:v>Hours</c:v>
                  </c:pt>
                </c:lvl>
                <c:lvl>
                  <c:pt idx="0">
                    <c:v>2006</c:v>
                  </c:pt>
                  <c:pt idx="3">
                    <c:v>2007</c:v>
                  </c:pt>
                  <c:pt idx="6">
                    <c:v>2008</c:v>
                  </c:pt>
                  <c:pt idx="9">
                    <c:v>2009</c:v>
                  </c:pt>
                  <c:pt idx="12">
                    <c:v>2010</c:v>
                  </c:pt>
                  <c:pt idx="15">
                    <c:v>2011</c:v>
                  </c:pt>
                </c:lvl>
              </c:multiLvlStrCache>
            </c:multiLvlStrRef>
          </c:cat>
          <c:val>
            <c:numRef>
              <c:f>Sheet1!$B$3:$R$3</c:f>
              <c:numCache>
                <c:formatCode>#,##0</c:formatCode>
                <c:ptCount val="17"/>
                <c:pt idx="0">
                  <c:v>5675</c:v>
                </c:pt>
                <c:pt idx="1">
                  <c:v>66087</c:v>
                </c:pt>
                <c:pt idx="3">
                  <c:v>5593</c:v>
                </c:pt>
                <c:pt idx="4">
                  <c:v>65083</c:v>
                </c:pt>
                <c:pt idx="6">
                  <c:v>5264</c:v>
                </c:pt>
                <c:pt idx="7">
                  <c:v>62708</c:v>
                </c:pt>
                <c:pt idx="9">
                  <c:v>5702</c:v>
                </c:pt>
                <c:pt idx="10">
                  <c:v>67902</c:v>
                </c:pt>
                <c:pt idx="12">
                  <c:v>5802</c:v>
                </c:pt>
                <c:pt idx="13">
                  <c:v>68937</c:v>
                </c:pt>
                <c:pt idx="15" formatCode="General">
                  <c:v>0</c:v>
                </c:pt>
                <c:pt idx="16" formatCode="General">
                  <c:v>0</c:v>
                </c:pt>
              </c:numCache>
            </c:numRef>
          </c:val>
        </c:ser>
        <c:ser>
          <c:idx val="1"/>
          <c:order val="1"/>
          <c:tx>
            <c:strRef>
              <c:f>Sheet1!$A$4</c:f>
              <c:strCache>
                <c:ptCount val="1"/>
              </c:strCache>
            </c:strRef>
          </c:tx>
          <c:cat>
            <c:multiLvlStrRef>
              <c:f>Sheet1!$B$1:$R$2</c:f>
              <c:multiLvlStrCache>
                <c:ptCount val="17"/>
                <c:lvl>
                  <c:pt idx="0">
                    <c:v>Headcount</c:v>
                  </c:pt>
                  <c:pt idx="1">
                    <c:v>Hours</c:v>
                  </c:pt>
                  <c:pt idx="3">
                    <c:v>Headcount</c:v>
                  </c:pt>
                  <c:pt idx="4">
                    <c:v>Hours</c:v>
                  </c:pt>
                  <c:pt idx="6">
                    <c:v>Headcount</c:v>
                  </c:pt>
                  <c:pt idx="7">
                    <c:v>Hours</c:v>
                  </c:pt>
                  <c:pt idx="9">
                    <c:v>Headcount</c:v>
                  </c:pt>
                  <c:pt idx="10">
                    <c:v>Hours</c:v>
                  </c:pt>
                  <c:pt idx="12">
                    <c:v>Headcount</c:v>
                  </c:pt>
                  <c:pt idx="13">
                    <c:v>Hours</c:v>
                  </c:pt>
                  <c:pt idx="15">
                    <c:v>Headcount</c:v>
                  </c:pt>
                  <c:pt idx="16">
                    <c:v>Hours</c:v>
                  </c:pt>
                </c:lvl>
                <c:lvl>
                  <c:pt idx="0">
                    <c:v>2006</c:v>
                  </c:pt>
                  <c:pt idx="3">
                    <c:v>2007</c:v>
                  </c:pt>
                  <c:pt idx="6">
                    <c:v>2008</c:v>
                  </c:pt>
                  <c:pt idx="9">
                    <c:v>2009</c:v>
                  </c:pt>
                  <c:pt idx="12">
                    <c:v>2010</c:v>
                  </c:pt>
                  <c:pt idx="15">
                    <c:v>2011</c:v>
                  </c:pt>
                </c:lvl>
              </c:multiLvlStrCache>
            </c:multiLvlStrRef>
          </c:cat>
          <c:val>
            <c:numRef>
              <c:f>Sheet1!$B$4:$R$4</c:f>
              <c:numCache>
                <c:formatCode>General</c:formatCode>
                <c:ptCount val="17"/>
              </c:numCache>
            </c:numRef>
          </c:val>
        </c:ser>
        <c:ser>
          <c:idx val="2"/>
          <c:order val="2"/>
          <c:tx>
            <c:strRef>
              <c:f>Sheet1!$A$5</c:f>
              <c:strCache>
                <c:ptCount val="1"/>
                <c:pt idx="0">
                  <c:v>SPRING</c:v>
                </c:pt>
              </c:strCache>
            </c:strRef>
          </c:tx>
          <c:cat>
            <c:multiLvlStrRef>
              <c:f>Sheet1!$B$1:$R$2</c:f>
              <c:multiLvlStrCache>
                <c:ptCount val="17"/>
                <c:lvl>
                  <c:pt idx="0">
                    <c:v>Headcount</c:v>
                  </c:pt>
                  <c:pt idx="1">
                    <c:v>Hours</c:v>
                  </c:pt>
                  <c:pt idx="3">
                    <c:v>Headcount</c:v>
                  </c:pt>
                  <c:pt idx="4">
                    <c:v>Hours</c:v>
                  </c:pt>
                  <c:pt idx="6">
                    <c:v>Headcount</c:v>
                  </c:pt>
                  <c:pt idx="7">
                    <c:v>Hours</c:v>
                  </c:pt>
                  <c:pt idx="9">
                    <c:v>Headcount</c:v>
                  </c:pt>
                  <c:pt idx="10">
                    <c:v>Hours</c:v>
                  </c:pt>
                  <c:pt idx="12">
                    <c:v>Headcount</c:v>
                  </c:pt>
                  <c:pt idx="13">
                    <c:v>Hours</c:v>
                  </c:pt>
                  <c:pt idx="15">
                    <c:v>Headcount</c:v>
                  </c:pt>
                  <c:pt idx="16">
                    <c:v>Hours</c:v>
                  </c:pt>
                </c:lvl>
                <c:lvl>
                  <c:pt idx="0">
                    <c:v>2006</c:v>
                  </c:pt>
                  <c:pt idx="3">
                    <c:v>2007</c:v>
                  </c:pt>
                  <c:pt idx="6">
                    <c:v>2008</c:v>
                  </c:pt>
                  <c:pt idx="9">
                    <c:v>2009</c:v>
                  </c:pt>
                  <c:pt idx="12">
                    <c:v>2010</c:v>
                  </c:pt>
                  <c:pt idx="15">
                    <c:v>2011</c:v>
                  </c:pt>
                </c:lvl>
              </c:multiLvlStrCache>
            </c:multiLvlStrRef>
          </c:cat>
          <c:val>
            <c:numRef>
              <c:f>Sheet1!$B$5:$R$5</c:f>
              <c:numCache>
                <c:formatCode>#,##0</c:formatCode>
                <c:ptCount val="17"/>
                <c:pt idx="0">
                  <c:v>5119</c:v>
                </c:pt>
                <c:pt idx="1">
                  <c:v>59232</c:v>
                </c:pt>
                <c:pt idx="3">
                  <c:v>5194</c:v>
                </c:pt>
                <c:pt idx="4">
                  <c:v>60408</c:v>
                </c:pt>
                <c:pt idx="6">
                  <c:v>4861</c:v>
                </c:pt>
                <c:pt idx="7">
                  <c:v>58629</c:v>
                </c:pt>
                <c:pt idx="9">
                  <c:v>5090</c:v>
                </c:pt>
                <c:pt idx="10">
                  <c:v>60078</c:v>
                </c:pt>
                <c:pt idx="12">
                  <c:v>5431</c:v>
                </c:pt>
                <c:pt idx="13">
                  <c:v>64106</c:v>
                </c:pt>
                <c:pt idx="15">
                  <c:v>5353</c:v>
                </c:pt>
                <c:pt idx="16">
                  <c:v>63864</c:v>
                </c:pt>
              </c:numCache>
            </c:numRef>
          </c:val>
        </c:ser>
        <c:ser>
          <c:idx val="3"/>
          <c:order val="3"/>
          <c:tx>
            <c:strRef>
              <c:f>Sheet1!$A$6</c:f>
              <c:strCache>
                <c:ptCount val="1"/>
              </c:strCache>
            </c:strRef>
          </c:tx>
          <c:cat>
            <c:multiLvlStrRef>
              <c:f>Sheet1!$B$1:$R$2</c:f>
              <c:multiLvlStrCache>
                <c:ptCount val="17"/>
                <c:lvl>
                  <c:pt idx="0">
                    <c:v>Headcount</c:v>
                  </c:pt>
                  <c:pt idx="1">
                    <c:v>Hours</c:v>
                  </c:pt>
                  <c:pt idx="3">
                    <c:v>Headcount</c:v>
                  </c:pt>
                  <c:pt idx="4">
                    <c:v>Hours</c:v>
                  </c:pt>
                  <c:pt idx="6">
                    <c:v>Headcount</c:v>
                  </c:pt>
                  <c:pt idx="7">
                    <c:v>Hours</c:v>
                  </c:pt>
                  <c:pt idx="9">
                    <c:v>Headcount</c:v>
                  </c:pt>
                  <c:pt idx="10">
                    <c:v>Hours</c:v>
                  </c:pt>
                  <c:pt idx="12">
                    <c:v>Headcount</c:v>
                  </c:pt>
                  <c:pt idx="13">
                    <c:v>Hours</c:v>
                  </c:pt>
                  <c:pt idx="15">
                    <c:v>Headcount</c:v>
                  </c:pt>
                  <c:pt idx="16">
                    <c:v>Hours</c:v>
                  </c:pt>
                </c:lvl>
                <c:lvl>
                  <c:pt idx="0">
                    <c:v>2006</c:v>
                  </c:pt>
                  <c:pt idx="3">
                    <c:v>2007</c:v>
                  </c:pt>
                  <c:pt idx="6">
                    <c:v>2008</c:v>
                  </c:pt>
                  <c:pt idx="9">
                    <c:v>2009</c:v>
                  </c:pt>
                  <c:pt idx="12">
                    <c:v>2010</c:v>
                  </c:pt>
                  <c:pt idx="15">
                    <c:v>2011</c:v>
                  </c:pt>
                </c:lvl>
              </c:multiLvlStrCache>
            </c:multiLvlStrRef>
          </c:cat>
          <c:val>
            <c:numRef>
              <c:f>Sheet1!$B$6:$R$6</c:f>
              <c:numCache>
                <c:formatCode>General</c:formatCode>
                <c:ptCount val="17"/>
              </c:numCache>
            </c:numRef>
          </c:val>
        </c:ser>
        <c:ser>
          <c:idx val="4"/>
          <c:order val="4"/>
          <c:tx>
            <c:strRef>
              <c:f>Sheet1!$A$7</c:f>
              <c:strCache>
                <c:ptCount val="1"/>
                <c:pt idx="0">
                  <c:v>SUMMER</c:v>
                </c:pt>
              </c:strCache>
            </c:strRef>
          </c:tx>
          <c:cat>
            <c:multiLvlStrRef>
              <c:f>Sheet1!$B$1:$R$2</c:f>
              <c:multiLvlStrCache>
                <c:ptCount val="17"/>
                <c:lvl>
                  <c:pt idx="0">
                    <c:v>Headcount</c:v>
                  </c:pt>
                  <c:pt idx="1">
                    <c:v>Hours</c:v>
                  </c:pt>
                  <c:pt idx="3">
                    <c:v>Headcount</c:v>
                  </c:pt>
                  <c:pt idx="4">
                    <c:v>Hours</c:v>
                  </c:pt>
                  <c:pt idx="6">
                    <c:v>Headcount</c:v>
                  </c:pt>
                  <c:pt idx="7">
                    <c:v>Hours</c:v>
                  </c:pt>
                  <c:pt idx="9">
                    <c:v>Headcount</c:v>
                  </c:pt>
                  <c:pt idx="10">
                    <c:v>Hours</c:v>
                  </c:pt>
                  <c:pt idx="12">
                    <c:v>Headcount</c:v>
                  </c:pt>
                  <c:pt idx="13">
                    <c:v>Hours</c:v>
                  </c:pt>
                  <c:pt idx="15">
                    <c:v>Headcount</c:v>
                  </c:pt>
                  <c:pt idx="16">
                    <c:v>Hours</c:v>
                  </c:pt>
                </c:lvl>
                <c:lvl>
                  <c:pt idx="0">
                    <c:v>2006</c:v>
                  </c:pt>
                  <c:pt idx="3">
                    <c:v>2007</c:v>
                  </c:pt>
                  <c:pt idx="6">
                    <c:v>2008</c:v>
                  </c:pt>
                  <c:pt idx="9">
                    <c:v>2009</c:v>
                  </c:pt>
                  <c:pt idx="12">
                    <c:v>2010</c:v>
                  </c:pt>
                  <c:pt idx="15">
                    <c:v>2011</c:v>
                  </c:pt>
                </c:lvl>
              </c:multiLvlStrCache>
            </c:multiLvlStrRef>
          </c:cat>
          <c:val>
            <c:numRef>
              <c:f>Sheet1!$B$7:$R$7</c:f>
              <c:numCache>
                <c:formatCode>#,##0</c:formatCode>
                <c:ptCount val="17"/>
                <c:pt idx="0">
                  <c:v>1899</c:v>
                </c:pt>
                <c:pt idx="1">
                  <c:v>9265</c:v>
                </c:pt>
                <c:pt idx="3">
                  <c:v>1946</c:v>
                </c:pt>
                <c:pt idx="4">
                  <c:v>9431</c:v>
                </c:pt>
                <c:pt idx="6">
                  <c:v>1766</c:v>
                </c:pt>
                <c:pt idx="7">
                  <c:v>8797</c:v>
                </c:pt>
                <c:pt idx="9">
                  <c:v>1850</c:v>
                </c:pt>
                <c:pt idx="10">
                  <c:v>9760</c:v>
                </c:pt>
                <c:pt idx="12">
                  <c:v>1983</c:v>
                </c:pt>
                <c:pt idx="13">
                  <c:v>10797</c:v>
                </c:pt>
                <c:pt idx="15" formatCode="General">
                  <c:v>0</c:v>
                </c:pt>
                <c:pt idx="16" formatCode="General">
                  <c:v>0</c:v>
                </c:pt>
              </c:numCache>
            </c:numRef>
          </c:val>
        </c:ser>
        <c:axId val="66578688"/>
        <c:axId val="35983360"/>
      </c:barChart>
      <c:catAx>
        <c:axId val="66578688"/>
        <c:scaling>
          <c:orientation val="minMax"/>
        </c:scaling>
        <c:axPos val="b"/>
        <c:tickLblPos val="nextTo"/>
        <c:crossAx val="35983360"/>
        <c:crosses val="autoZero"/>
        <c:auto val="1"/>
        <c:lblAlgn val="ctr"/>
        <c:lblOffset val="100"/>
      </c:catAx>
      <c:valAx>
        <c:axId val="35983360"/>
        <c:scaling>
          <c:orientation val="minMax"/>
        </c:scaling>
        <c:axPos val="l"/>
        <c:majorGridlines/>
        <c:numFmt formatCode="#,##0" sourceLinked="1"/>
        <c:tickLblPos val="nextTo"/>
        <c:crossAx val="66578688"/>
        <c:crosses val="autoZero"/>
        <c:crossBetween val="between"/>
      </c:valAx>
    </c:plotArea>
    <c:legend>
      <c:legendPos val="r"/>
      <c:layout/>
    </c:legend>
    <c:plotVisOnly val="1"/>
  </c:chart>
  <c:txPr>
    <a:bodyPr/>
    <a:lstStyle/>
    <a:p>
      <a:pPr>
        <a:defRPr i="1"/>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1756C73-B4F0-45A0-8F0C-14138BEB63DE}" type="datetimeFigureOut">
              <a:rPr lang="en-US" smtClean="0"/>
              <a:pPr/>
              <a:t>3/18/2011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B5C21FA-3E17-4973-B359-2DEB097E612F}"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B4EF12-65B9-4446-977F-69E6E20737DE}" type="datetimeFigureOut">
              <a:rPr lang="en-US" smtClean="0"/>
              <a:pPr/>
              <a:t>3/18/2011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D47F7E-B296-4821-9FA3-C7581493815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B4EF12-65B9-4446-977F-69E6E20737DE}" type="datetimeFigureOut">
              <a:rPr lang="en-US" smtClean="0"/>
              <a:pPr/>
              <a:t>3/18/2011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D47F7E-B296-4821-9FA3-C7581493815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B4EF12-65B9-4446-977F-69E6E20737DE}" type="datetimeFigureOut">
              <a:rPr lang="en-US" smtClean="0"/>
              <a:pPr/>
              <a:t>3/18/2011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D47F7E-B296-4821-9FA3-C7581493815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B4EF12-65B9-4446-977F-69E6E20737DE}" type="datetimeFigureOut">
              <a:rPr lang="en-US" smtClean="0"/>
              <a:pPr/>
              <a:t>3/18/2011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D47F7E-B296-4821-9FA3-C7581493815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B4EF12-65B9-4446-977F-69E6E20737DE}" type="datetimeFigureOut">
              <a:rPr lang="en-US" smtClean="0"/>
              <a:pPr/>
              <a:t>3/18/2011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D47F7E-B296-4821-9FA3-C7581493815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B4EF12-65B9-4446-977F-69E6E20737DE}" type="datetimeFigureOut">
              <a:rPr lang="en-US" smtClean="0"/>
              <a:pPr/>
              <a:t>3/18/2011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D47F7E-B296-4821-9FA3-C7581493815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B4EF12-65B9-4446-977F-69E6E20737DE}" type="datetimeFigureOut">
              <a:rPr lang="en-US" smtClean="0"/>
              <a:pPr/>
              <a:t>3/18/2011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5D47F7E-B296-4821-9FA3-C7581493815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B4EF12-65B9-4446-977F-69E6E20737DE}" type="datetimeFigureOut">
              <a:rPr lang="en-US" smtClean="0"/>
              <a:pPr/>
              <a:t>3/18/2011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5D47F7E-B296-4821-9FA3-C7581493815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B4EF12-65B9-4446-977F-69E6E20737DE}" type="datetimeFigureOut">
              <a:rPr lang="en-US" smtClean="0"/>
              <a:pPr/>
              <a:t>3/18/2011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5D47F7E-B296-4821-9FA3-C7581493815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B4EF12-65B9-4446-977F-69E6E20737DE}" type="datetimeFigureOut">
              <a:rPr lang="en-US" smtClean="0"/>
              <a:pPr/>
              <a:t>3/18/2011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D47F7E-B296-4821-9FA3-C7581493815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B4EF12-65B9-4446-977F-69E6E20737DE}" type="datetimeFigureOut">
              <a:rPr lang="en-US" smtClean="0"/>
              <a:pPr/>
              <a:t>3/18/2011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D47F7E-B296-4821-9FA3-C7581493815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B4EF12-65B9-4446-977F-69E6E20737DE}" type="datetimeFigureOut">
              <a:rPr lang="en-US" smtClean="0"/>
              <a:pPr/>
              <a:t>3/18/2011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D47F7E-B296-4821-9FA3-C7581493815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package" Target="../embeddings/Microsoft_Office_Excel_Worksheet5.xlsx"/></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vmlDrawing" Target="../drawings/vmlDrawing6.vml"/><Relationship Id="rId4" Type="http://schemas.openxmlformats.org/officeDocument/2006/relationships/package" Target="../embeddings/Microsoft_Office_Excel_Worksheet6.xlsx"/></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package" Target="../embeddings/Microsoft_Office_Excel_Worksheet1.xlsx"/></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package" Target="../embeddings/Microsoft_Office_Excel_Worksheet2.xlsx"/></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package" Target="../embeddings/Microsoft_Office_Excel_Worksheet3.xlsx"/></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package" Target="../embeddings/Microsoft_Office_Excel_Worksheet4.xlsx"/></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ion_Oval.jpg"/>
          <p:cNvPicPr>
            <a:picLocks noChangeAspect="1"/>
          </p:cNvPicPr>
          <p:nvPr/>
        </p:nvPicPr>
        <p:blipFill>
          <a:blip r:embed="rId2" cstate="print">
            <a:lum bright="70000" contrast="-70000"/>
          </a:blip>
          <a:stretch>
            <a:fillRect/>
          </a:stretch>
        </p:blipFill>
        <p:spPr>
          <a:xfrm>
            <a:off x="0" y="0"/>
            <a:ext cx="9144000" cy="6858000"/>
          </a:xfrm>
          <a:prstGeom prst="rect">
            <a:avLst/>
          </a:prstGeom>
          <a:noFill/>
          <a:effectLst>
            <a:outerShdw blurRad="50800" dist="50800" dir="5400000" algn="ctr" rotWithShape="0">
              <a:srgbClr val="000000"/>
            </a:outerShdw>
          </a:effectLst>
        </p:spPr>
      </p:pic>
      <p:sp>
        <p:nvSpPr>
          <p:cNvPr id="3" name="Subtitle 2"/>
          <p:cNvSpPr>
            <a:spLocks noGrp="1"/>
          </p:cNvSpPr>
          <p:nvPr>
            <p:ph type="subTitle" idx="1"/>
          </p:nvPr>
        </p:nvSpPr>
        <p:spPr>
          <a:xfrm>
            <a:off x="1066800" y="2286000"/>
            <a:ext cx="6400800" cy="2590800"/>
          </a:xfrm>
        </p:spPr>
        <p:txBody>
          <a:bodyPr>
            <a:noAutofit/>
          </a:bodyPr>
          <a:lstStyle/>
          <a:p>
            <a:r>
              <a:rPr lang="en-US" b="1" dirty="0" smtClean="0">
                <a:solidFill>
                  <a:schemeClr val="tx1"/>
                </a:solidFill>
                <a:latin typeface="Cooper Black" pitchFamily="18" charset="0"/>
              </a:rPr>
              <a:t>Board of Governors Retreat</a:t>
            </a:r>
          </a:p>
          <a:p>
            <a:r>
              <a:rPr lang="en-US" b="1" dirty="0" smtClean="0">
                <a:solidFill>
                  <a:schemeClr val="tx1"/>
                </a:solidFill>
                <a:latin typeface="Cooper Black" pitchFamily="18" charset="0"/>
              </a:rPr>
              <a:t>March 18, 2011</a:t>
            </a:r>
          </a:p>
          <a:p>
            <a:endParaRPr lang="en-US" sz="2000" b="1" dirty="0" smtClean="0">
              <a:solidFill>
                <a:schemeClr val="tx1"/>
              </a:solidFill>
              <a:latin typeface="Cooper Black" pitchFamily="18" charset="0"/>
            </a:endParaRPr>
          </a:p>
          <a:p>
            <a:r>
              <a:rPr lang="en-US" sz="2000" b="1" dirty="0" smtClean="0">
                <a:solidFill>
                  <a:schemeClr val="tx1"/>
                </a:solidFill>
                <a:latin typeface="Cooper Black" pitchFamily="18" charset="0"/>
              </a:rPr>
              <a:t>Derek Skaggs, Director of Admissions</a:t>
            </a:r>
            <a:endParaRPr lang="en-US" sz="2000" b="1" dirty="0">
              <a:solidFill>
                <a:schemeClr val="tx1"/>
              </a:solidFill>
              <a:latin typeface="Cooper Black"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ion_Oval.jpg"/>
          <p:cNvPicPr>
            <a:picLocks noChangeAspect="1"/>
          </p:cNvPicPr>
          <p:nvPr/>
        </p:nvPicPr>
        <p:blipFill>
          <a:blip r:embed="rId2" cstate="print">
            <a:lum bright="70000" contrast="-70000"/>
          </a:blip>
          <a:stretch>
            <a:fillRect/>
          </a:stretch>
        </p:blipFill>
        <p:spPr>
          <a:xfrm>
            <a:off x="0" y="0"/>
            <a:ext cx="9144000" cy="6858000"/>
          </a:xfrm>
          <a:prstGeom prst="rect">
            <a:avLst/>
          </a:prstGeom>
          <a:noFill/>
          <a:effectLst>
            <a:outerShdw blurRad="50800" dist="50800" dir="5400000" algn="ctr" rotWithShape="0">
              <a:srgbClr val="000000"/>
            </a:outerShdw>
          </a:effectLst>
        </p:spPr>
      </p:pic>
      <p:sp>
        <p:nvSpPr>
          <p:cNvPr id="3" name="Subtitle 2"/>
          <p:cNvSpPr>
            <a:spLocks noGrp="1"/>
          </p:cNvSpPr>
          <p:nvPr>
            <p:ph type="subTitle" idx="1"/>
          </p:nvPr>
        </p:nvSpPr>
        <p:spPr>
          <a:xfrm>
            <a:off x="1219200" y="609600"/>
            <a:ext cx="6400800" cy="914400"/>
          </a:xfrm>
        </p:spPr>
        <p:txBody>
          <a:bodyPr>
            <a:noAutofit/>
          </a:bodyPr>
          <a:lstStyle/>
          <a:p>
            <a:r>
              <a:rPr lang="en-US" sz="2800" b="1" dirty="0" smtClean="0">
                <a:solidFill>
                  <a:schemeClr val="tx1"/>
                </a:solidFill>
                <a:latin typeface="Cooper Black" pitchFamily="18" charset="0"/>
              </a:rPr>
              <a:t>Enrollment Management Committee Purpose  </a:t>
            </a:r>
            <a:r>
              <a:rPr lang="en-US" sz="1100" b="1" dirty="0" smtClean="0">
                <a:solidFill>
                  <a:schemeClr val="tx1"/>
                </a:solidFill>
                <a:latin typeface="Cooper Black" pitchFamily="18" charset="0"/>
              </a:rPr>
              <a:t>(</a:t>
            </a:r>
            <a:r>
              <a:rPr lang="en-US" sz="1100" b="1" dirty="0" err="1" smtClean="0">
                <a:solidFill>
                  <a:schemeClr val="tx1"/>
                </a:solidFill>
                <a:latin typeface="Cooper Black" pitchFamily="18" charset="0"/>
              </a:rPr>
              <a:t>con’t</a:t>
            </a:r>
            <a:r>
              <a:rPr lang="en-US" sz="1100" b="1" dirty="0" smtClean="0">
                <a:solidFill>
                  <a:schemeClr val="tx1"/>
                </a:solidFill>
                <a:latin typeface="Cooper Black" pitchFamily="18" charset="0"/>
              </a:rPr>
              <a:t>)</a:t>
            </a:r>
          </a:p>
        </p:txBody>
      </p:sp>
      <p:sp>
        <p:nvSpPr>
          <p:cNvPr id="5" name="Rectangle 4"/>
          <p:cNvSpPr/>
          <p:nvPr/>
        </p:nvSpPr>
        <p:spPr>
          <a:xfrm>
            <a:off x="609600" y="2136338"/>
            <a:ext cx="7620000" cy="461665"/>
          </a:xfrm>
          <a:prstGeom prst="rect">
            <a:avLst/>
          </a:prstGeom>
        </p:spPr>
        <p:txBody>
          <a:bodyPr wrap="square">
            <a:spAutoFit/>
          </a:bodyPr>
          <a:lstStyle/>
          <a:p>
            <a:endParaRPr lang="en-US" sz="2400" dirty="0">
              <a:latin typeface="Arial Black" pitchFamily="34" charset="0"/>
            </a:endParaRPr>
          </a:p>
        </p:txBody>
      </p:sp>
      <p:sp>
        <p:nvSpPr>
          <p:cNvPr id="15" name="Rectangle 14"/>
          <p:cNvSpPr/>
          <p:nvPr/>
        </p:nvSpPr>
        <p:spPr>
          <a:xfrm>
            <a:off x="609600" y="1752600"/>
            <a:ext cx="7924800" cy="4801314"/>
          </a:xfrm>
          <a:prstGeom prst="rect">
            <a:avLst/>
          </a:prstGeom>
        </p:spPr>
        <p:txBody>
          <a:bodyPr wrap="square">
            <a:spAutoFit/>
          </a:bodyPr>
          <a:lstStyle/>
          <a:p>
            <a:pPr>
              <a:buFont typeface="Symbol"/>
              <a:buChar char="·"/>
            </a:pPr>
            <a:r>
              <a:rPr lang="en-US" sz="1600" dirty="0" smtClean="0">
                <a:latin typeface="Arial Black" pitchFamily="34" charset="0"/>
              </a:rPr>
              <a:t>Plan and synchronize our outreach efforts with the K-12 schools to advance our dual credit enrollments, our developing relationships with our local school districts as well as our participation with the P-20 Council.</a:t>
            </a:r>
          </a:p>
          <a:p>
            <a:endParaRPr lang="en-US" sz="1600" dirty="0" smtClean="0">
              <a:latin typeface="Arial Black" pitchFamily="34" charset="0"/>
            </a:endParaRPr>
          </a:p>
          <a:p>
            <a:pPr>
              <a:buFont typeface="Symbol"/>
              <a:buChar char="·"/>
            </a:pPr>
            <a:r>
              <a:rPr lang="en-US" sz="1600" dirty="0" smtClean="0">
                <a:latin typeface="Arial Black" pitchFamily="34" charset="0"/>
              </a:rPr>
              <a:t>Coordinate student success, academic advising and retention efforts to achieve improved retention and graduation rates while advocating a diverse demographic composition.</a:t>
            </a:r>
          </a:p>
          <a:p>
            <a:endParaRPr lang="en-US" sz="1600" dirty="0" smtClean="0">
              <a:latin typeface="Arial Black" pitchFamily="34" charset="0"/>
            </a:endParaRPr>
          </a:p>
          <a:p>
            <a:pPr>
              <a:buFont typeface="Symbol"/>
              <a:buChar char="·"/>
            </a:pPr>
            <a:r>
              <a:rPr lang="en-US" sz="1600" dirty="0" smtClean="0">
                <a:latin typeface="Arial Black" pitchFamily="34" charset="0"/>
              </a:rPr>
              <a:t>Synchronize the application, registration, financial aid and business office procedures/deadlines designed to provide outstanding service to our students.</a:t>
            </a:r>
          </a:p>
          <a:p>
            <a:endParaRPr lang="en-US" sz="1600" dirty="0" smtClean="0">
              <a:latin typeface="Arial Black" pitchFamily="34" charset="0"/>
            </a:endParaRPr>
          </a:p>
          <a:p>
            <a:pPr>
              <a:buFont typeface="Symbol"/>
              <a:buChar char="·"/>
            </a:pPr>
            <a:r>
              <a:rPr lang="en-US" sz="1600" dirty="0" smtClean="0">
                <a:latin typeface="Arial Black" pitchFamily="34" charset="0"/>
              </a:rPr>
              <a:t>Develop overseas recruiting opportunities and implement plans designed to advance our international mission and increase the number of enrolled international students.</a:t>
            </a:r>
          </a:p>
          <a:p>
            <a:endParaRPr lang="en-US" sz="1600" dirty="0" smtClean="0">
              <a:latin typeface="Times New Roman"/>
            </a:endParaRPr>
          </a:p>
          <a:p>
            <a:r>
              <a:rPr lang="en-US" sz="1600" b="1" dirty="0" smtClean="0">
                <a:latin typeface="Arial Black" pitchFamily="34" charset="0"/>
              </a:rPr>
              <a:t>Projected Meeting Dates:	TBA</a:t>
            </a:r>
          </a:p>
          <a:p>
            <a:endParaRPr lang="en-US" dirty="0" smtClean="0">
              <a:latin typeface="Arial Black"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ion_Oval.jpg"/>
          <p:cNvPicPr>
            <a:picLocks noChangeAspect="1"/>
          </p:cNvPicPr>
          <p:nvPr/>
        </p:nvPicPr>
        <p:blipFill>
          <a:blip r:embed="rId2" cstate="print">
            <a:lum bright="70000" contrast="-70000"/>
          </a:blip>
          <a:stretch>
            <a:fillRect/>
          </a:stretch>
        </p:blipFill>
        <p:spPr>
          <a:xfrm>
            <a:off x="0" y="0"/>
            <a:ext cx="9144000" cy="6858000"/>
          </a:xfrm>
          <a:prstGeom prst="rect">
            <a:avLst/>
          </a:prstGeom>
          <a:noFill/>
          <a:effectLst>
            <a:outerShdw blurRad="50800" dist="50800" dir="5400000" algn="ctr" rotWithShape="0">
              <a:srgbClr val="000000"/>
            </a:outerShdw>
          </a:effectLst>
        </p:spPr>
      </p:pic>
      <p:sp>
        <p:nvSpPr>
          <p:cNvPr id="3" name="Subtitle 2"/>
          <p:cNvSpPr>
            <a:spLocks noGrp="1"/>
          </p:cNvSpPr>
          <p:nvPr>
            <p:ph type="subTitle" idx="1"/>
          </p:nvPr>
        </p:nvSpPr>
        <p:spPr>
          <a:xfrm>
            <a:off x="1066800" y="304800"/>
            <a:ext cx="6400800" cy="1524000"/>
          </a:xfrm>
        </p:spPr>
        <p:txBody>
          <a:bodyPr>
            <a:noAutofit/>
          </a:bodyPr>
          <a:lstStyle/>
          <a:p>
            <a:r>
              <a:rPr lang="en-US" sz="2800" b="1" dirty="0" smtClean="0">
                <a:solidFill>
                  <a:schemeClr val="tx1"/>
                </a:solidFill>
                <a:latin typeface="Cooper Black" pitchFamily="18" charset="0"/>
              </a:rPr>
              <a:t>Enrollment </a:t>
            </a:r>
            <a:r>
              <a:rPr lang="en-US" sz="2800" b="1" smtClean="0">
                <a:solidFill>
                  <a:schemeClr val="tx1"/>
                </a:solidFill>
                <a:latin typeface="Cooper Black" pitchFamily="18" charset="0"/>
              </a:rPr>
              <a:t>Management Goals  </a:t>
            </a:r>
            <a:r>
              <a:rPr lang="en-US" sz="2800" b="1" dirty="0" smtClean="0">
                <a:solidFill>
                  <a:schemeClr val="tx1"/>
                </a:solidFill>
                <a:latin typeface="Cooper Black" pitchFamily="18" charset="0"/>
              </a:rPr>
              <a:t>Projected Enrollment  </a:t>
            </a:r>
            <a:r>
              <a:rPr lang="en-US" sz="2800" b="1" smtClean="0">
                <a:solidFill>
                  <a:schemeClr val="tx1"/>
                </a:solidFill>
                <a:latin typeface="Cooper Black" pitchFamily="18" charset="0"/>
              </a:rPr>
              <a:t>of 6,000</a:t>
            </a:r>
            <a:endParaRPr lang="en-US" sz="2800" b="1" dirty="0" smtClean="0">
              <a:solidFill>
                <a:schemeClr val="tx1"/>
              </a:solidFill>
              <a:latin typeface="Cooper Black" pitchFamily="18" charset="0"/>
            </a:endParaRPr>
          </a:p>
          <a:p>
            <a:r>
              <a:rPr lang="en-US" sz="2800" b="1" dirty="0" smtClean="0">
                <a:solidFill>
                  <a:schemeClr val="tx1"/>
                </a:solidFill>
                <a:latin typeface="Cooper Black" pitchFamily="18" charset="0"/>
              </a:rPr>
              <a:t>Fall Semesters</a:t>
            </a:r>
          </a:p>
          <a:p>
            <a:endParaRPr lang="en-US" sz="2800" b="1" dirty="0">
              <a:solidFill>
                <a:schemeClr val="tx1"/>
              </a:solidFill>
              <a:latin typeface="Cooper Black" pitchFamily="18" charset="0"/>
            </a:endParaRPr>
          </a:p>
        </p:txBody>
      </p:sp>
      <p:graphicFrame>
        <p:nvGraphicFramePr>
          <p:cNvPr id="5" name="Table 4"/>
          <p:cNvGraphicFramePr>
            <a:graphicFrameLocks noGrp="1"/>
          </p:cNvGraphicFramePr>
          <p:nvPr/>
        </p:nvGraphicFramePr>
        <p:xfrm>
          <a:off x="228600" y="2057405"/>
          <a:ext cx="8458200" cy="4571990"/>
        </p:xfrm>
        <a:graphic>
          <a:graphicData uri="http://schemas.openxmlformats.org/drawingml/2006/table">
            <a:tbl>
              <a:tblPr>
                <a:tableStyleId>{616DA210-FB5B-4158-B5E0-FEB733F419BA}</a:tableStyleId>
              </a:tblPr>
              <a:tblGrid>
                <a:gridCol w="1879600"/>
                <a:gridCol w="939800"/>
                <a:gridCol w="939800"/>
                <a:gridCol w="939800"/>
                <a:gridCol w="939800"/>
                <a:gridCol w="939800"/>
                <a:gridCol w="939800"/>
                <a:gridCol w="939800"/>
              </a:tblGrid>
              <a:tr h="378822">
                <a:tc>
                  <a:txBody>
                    <a:bodyPr/>
                    <a:lstStyle/>
                    <a:p>
                      <a:pPr algn="l" fontAlgn="b"/>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solidFill>
                            <a:srgbClr val="0070C0"/>
                          </a:solidFill>
                          <a:latin typeface="Arial Black" pitchFamily="34" charset="0"/>
                        </a:rPr>
                        <a:t>2008</a:t>
                      </a:r>
                      <a:endParaRPr lang="en-US" sz="1600" b="1" i="0" u="none" strike="noStrike" dirty="0">
                        <a:solidFill>
                          <a:srgbClr val="0070C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2009</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2010</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2011</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2012</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2013</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2014</a:t>
                      </a:r>
                      <a:endParaRPr lang="en-US" sz="1600" b="1" i="0" u="none" strike="noStrike" dirty="0">
                        <a:solidFill>
                          <a:srgbClr val="000000"/>
                        </a:solidFill>
                        <a:latin typeface="Arial Black" pitchFamily="34" charset="0"/>
                      </a:endParaRPr>
                    </a:p>
                  </a:txBody>
                  <a:tcPr marL="9525" marR="9525" marT="9525" marB="0" anchor="b"/>
                </a:tc>
              </a:tr>
              <a:tr h="404948">
                <a:tc>
                  <a:txBody>
                    <a:bodyPr/>
                    <a:lstStyle/>
                    <a:p>
                      <a:pPr algn="l" fontAlgn="b"/>
                      <a:r>
                        <a:rPr lang="en-US" sz="1600" u="none" strike="noStrike">
                          <a:latin typeface="Arial Black" pitchFamily="34" charset="0"/>
                        </a:rPr>
                        <a:t>New Freshmen</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solidFill>
                            <a:srgbClr val="0070C0"/>
                          </a:solidFill>
                          <a:latin typeface="Arial Black" pitchFamily="34" charset="0"/>
                        </a:rPr>
                        <a:t>771</a:t>
                      </a:r>
                      <a:endParaRPr lang="en-US" sz="1600" b="1" i="0" u="none" strike="noStrike" dirty="0">
                        <a:solidFill>
                          <a:srgbClr val="0070C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800</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815</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830</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845</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860</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875</a:t>
                      </a:r>
                      <a:endParaRPr lang="en-US" sz="1600" b="1" i="0" u="none" strike="noStrike" dirty="0">
                        <a:solidFill>
                          <a:srgbClr val="000000"/>
                        </a:solidFill>
                        <a:latin typeface="Arial Black" pitchFamily="34" charset="0"/>
                      </a:endParaRPr>
                    </a:p>
                  </a:txBody>
                  <a:tcPr marL="9525" marR="9525" marT="9525" marB="0" anchor="b"/>
                </a:tc>
              </a:tr>
              <a:tr h="378822">
                <a:tc>
                  <a:txBody>
                    <a:bodyPr/>
                    <a:lstStyle/>
                    <a:p>
                      <a:pPr algn="l" fontAlgn="b"/>
                      <a:r>
                        <a:rPr lang="en-US" sz="1600" u="none" strike="noStrike">
                          <a:latin typeface="Arial Black" pitchFamily="34" charset="0"/>
                        </a:rPr>
                        <a:t>New Transfers</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solidFill>
                            <a:srgbClr val="0070C0"/>
                          </a:solidFill>
                          <a:latin typeface="Arial Black" pitchFamily="34" charset="0"/>
                        </a:rPr>
                        <a:t>540</a:t>
                      </a:r>
                      <a:endParaRPr lang="en-US" sz="1600" b="1" i="0" u="none" strike="noStrike" dirty="0">
                        <a:solidFill>
                          <a:srgbClr val="0070C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575</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585</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600</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615</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630</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650</a:t>
                      </a:r>
                      <a:endParaRPr lang="en-US" sz="1600" b="1" i="0" u="none" strike="noStrike" dirty="0">
                        <a:solidFill>
                          <a:srgbClr val="000000"/>
                        </a:solidFill>
                        <a:latin typeface="Arial Black" pitchFamily="34" charset="0"/>
                      </a:endParaRPr>
                    </a:p>
                  </a:txBody>
                  <a:tcPr marL="9525" marR="9525" marT="9525" marB="0" anchor="b"/>
                </a:tc>
              </a:tr>
              <a:tr h="378822">
                <a:tc>
                  <a:txBody>
                    <a:bodyPr/>
                    <a:lstStyle/>
                    <a:p>
                      <a:pPr algn="l" fontAlgn="b"/>
                      <a:r>
                        <a:rPr lang="en-US" sz="1600" u="none" strike="noStrike">
                          <a:latin typeface="Arial Black" pitchFamily="34" charset="0"/>
                        </a:rPr>
                        <a:t>International</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solidFill>
                            <a:srgbClr val="0070C0"/>
                          </a:solidFill>
                          <a:latin typeface="Arial Black" pitchFamily="34" charset="0"/>
                        </a:rPr>
                        <a:t>85</a:t>
                      </a:r>
                      <a:endParaRPr lang="en-US" sz="1600" b="1" i="0" u="none" strike="noStrike" dirty="0">
                        <a:solidFill>
                          <a:srgbClr val="0070C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90</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100</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115</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125</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135</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150</a:t>
                      </a:r>
                      <a:endParaRPr lang="en-US" sz="1600" b="1" i="0" u="none" strike="noStrike" dirty="0">
                        <a:solidFill>
                          <a:srgbClr val="000000"/>
                        </a:solidFill>
                        <a:latin typeface="Arial Black" pitchFamily="34" charset="0"/>
                      </a:endParaRPr>
                    </a:p>
                  </a:txBody>
                  <a:tcPr marL="9525" marR="9525" marT="9525" marB="0" anchor="b"/>
                </a:tc>
              </a:tr>
              <a:tr h="378822">
                <a:tc>
                  <a:txBody>
                    <a:bodyPr/>
                    <a:lstStyle/>
                    <a:p>
                      <a:pPr algn="l" fontAlgn="b"/>
                      <a:r>
                        <a:rPr lang="en-US" sz="1600" u="none" strike="noStrike">
                          <a:latin typeface="Arial Black" pitchFamily="34" charset="0"/>
                        </a:rPr>
                        <a:t>Graduate</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solidFill>
                            <a:srgbClr val="0070C0"/>
                          </a:solidFill>
                          <a:latin typeface="Arial Black" pitchFamily="34" charset="0"/>
                        </a:rPr>
                        <a:t>45</a:t>
                      </a:r>
                      <a:endParaRPr lang="en-US" sz="1600" b="1" i="0" u="none" strike="noStrike" dirty="0">
                        <a:solidFill>
                          <a:srgbClr val="0070C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60</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70</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80</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90</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100</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110</a:t>
                      </a:r>
                      <a:endParaRPr lang="en-US" sz="1600" b="1" i="0" u="none" strike="noStrike" dirty="0">
                        <a:solidFill>
                          <a:srgbClr val="000000"/>
                        </a:solidFill>
                        <a:latin typeface="Arial Black" pitchFamily="34" charset="0"/>
                      </a:endParaRPr>
                    </a:p>
                  </a:txBody>
                  <a:tcPr marL="9525" marR="9525" marT="9525" marB="0" anchor="b"/>
                </a:tc>
              </a:tr>
              <a:tr h="378822">
                <a:tc>
                  <a:txBody>
                    <a:bodyPr/>
                    <a:lstStyle/>
                    <a:p>
                      <a:pPr algn="l" fontAlgn="b"/>
                      <a:r>
                        <a:rPr lang="en-US" sz="1600" u="none" strike="noStrike">
                          <a:latin typeface="Arial Black" pitchFamily="34" charset="0"/>
                        </a:rPr>
                        <a:t>Total Enrollment</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solidFill>
                            <a:srgbClr val="0070C0"/>
                          </a:solidFill>
                          <a:latin typeface="Arial Black" pitchFamily="34" charset="0"/>
                        </a:rPr>
                        <a:t>5264</a:t>
                      </a:r>
                      <a:endParaRPr lang="en-US" sz="1600" b="1" i="0" u="none" strike="noStrike" dirty="0">
                        <a:solidFill>
                          <a:srgbClr val="0070C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5375</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5525</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5650</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5775</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5900</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6000</a:t>
                      </a:r>
                      <a:endParaRPr lang="en-US" sz="1600" b="1" i="0" u="none" strike="noStrike" dirty="0">
                        <a:solidFill>
                          <a:srgbClr val="000000"/>
                        </a:solidFill>
                        <a:latin typeface="Arial Black" pitchFamily="34" charset="0"/>
                      </a:endParaRPr>
                    </a:p>
                  </a:txBody>
                  <a:tcPr marL="9525" marR="9525" marT="9525" marB="0" anchor="b"/>
                </a:tc>
              </a:tr>
              <a:tr h="378822">
                <a:tc>
                  <a:txBody>
                    <a:bodyPr/>
                    <a:lstStyle/>
                    <a:p>
                      <a:pPr algn="l" fontAlgn="b"/>
                      <a:r>
                        <a:rPr lang="en-US" sz="1600" u="none" strike="noStrike">
                          <a:latin typeface="Arial Black" pitchFamily="34" charset="0"/>
                        </a:rPr>
                        <a:t>Retention</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solidFill>
                            <a:srgbClr val="0070C0"/>
                          </a:solidFill>
                          <a:latin typeface="Arial Black" pitchFamily="34" charset="0"/>
                        </a:rPr>
                        <a:t>62%</a:t>
                      </a:r>
                      <a:endParaRPr lang="en-US" sz="1600" b="1" i="0" u="none" strike="noStrike" dirty="0">
                        <a:solidFill>
                          <a:srgbClr val="0070C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65%</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66%</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67%</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68%</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69%</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70%</a:t>
                      </a:r>
                      <a:endParaRPr lang="en-US" sz="1600" b="1" i="0" u="none" strike="noStrike" dirty="0">
                        <a:solidFill>
                          <a:srgbClr val="000000"/>
                        </a:solidFill>
                        <a:latin typeface="Arial Black" pitchFamily="34" charset="0"/>
                      </a:endParaRPr>
                    </a:p>
                  </a:txBody>
                  <a:tcPr marL="9525" marR="9525" marT="9525" marB="0" anchor="b"/>
                </a:tc>
              </a:tr>
              <a:tr h="378822">
                <a:tc>
                  <a:txBody>
                    <a:bodyPr/>
                    <a:lstStyle/>
                    <a:p>
                      <a:pPr algn="l" fontAlgn="b"/>
                      <a:r>
                        <a:rPr lang="en-US" sz="1600" u="none" strike="noStrike">
                          <a:latin typeface="Arial Black" pitchFamily="34" charset="0"/>
                        </a:rPr>
                        <a:t>Diversity</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solidFill>
                            <a:srgbClr val="0070C0"/>
                          </a:solidFill>
                          <a:latin typeface="Arial Black" pitchFamily="34" charset="0"/>
                        </a:rPr>
                        <a:t>11%</a:t>
                      </a:r>
                      <a:endParaRPr lang="en-US" sz="1600" b="1" i="0" u="none" strike="noStrike" dirty="0">
                        <a:solidFill>
                          <a:srgbClr val="0070C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11%</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12%</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12%</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13%</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14%</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15%</a:t>
                      </a:r>
                      <a:endParaRPr lang="en-US" sz="1600" b="1" i="0" u="none" strike="noStrike" dirty="0">
                        <a:solidFill>
                          <a:srgbClr val="000000"/>
                        </a:solidFill>
                        <a:latin typeface="Arial Black" pitchFamily="34" charset="0"/>
                      </a:endParaRPr>
                    </a:p>
                  </a:txBody>
                  <a:tcPr marL="9525" marR="9525" marT="9525" marB="0" anchor="b"/>
                </a:tc>
              </a:tr>
              <a:tr h="378822">
                <a:tc>
                  <a:txBody>
                    <a:bodyPr/>
                    <a:lstStyle/>
                    <a:p>
                      <a:pPr algn="l" fontAlgn="b"/>
                      <a:r>
                        <a:rPr lang="en-US" sz="1600" u="none" strike="noStrike">
                          <a:latin typeface="Arial Black" pitchFamily="34" charset="0"/>
                        </a:rPr>
                        <a:t>Out-of-State</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solidFill>
                            <a:srgbClr val="0070C0"/>
                          </a:solidFill>
                          <a:latin typeface="Arial Black" pitchFamily="34" charset="0"/>
                        </a:rPr>
                        <a:t>15%</a:t>
                      </a:r>
                      <a:endParaRPr lang="en-US" sz="1600" b="1" i="0" u="none" strike="noStrike" dirty="0">
                        <a:solidFill>
                          <a:srgbClr val="0070C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15%</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16%</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16%</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16%</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16%</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16%</a:t>
                      </a:r>
                      <a:endParaRPr lang="en-US" sz="1600" b="1" i="0" u="none" strike="noStrike" dirty="0">
                        <a:solidFill>
                          <a:srgbClr val="000000"/>
                        </a:solidFill>
                        <a:latin typeface="Arial Black" pitchFamily="34" charset="0"/>
                      </a:endParaRPr>
                    </a:p>
                  </a:txBody>
                  <a:tcPr marL="9525" marR="9525" marT="9525" marB="0" anchor="b"/>
                </a:tc>
              </a:tr>
              <a:tr h="378822">
                <a:tc>
                  <a:txBody>
                    <a:bodyPr/>
                    <a:lstStyle/>
                    <a:p>
                      <a:pPr algn="l" fontAlgn="b"/>
                      <a:r>
                        <a:rPr lang="en-US" sz="1600" u="none" strike="noStrike">
                          <a:latin typeface="Arial Black" pitchFamily="34" charset="0"/>
                        </a:rPr>
                        <a:t>Feeder Counties</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solidFill>
                            <a:srgbClr val="0070C0"/>
                          </a:solidFill>
                          <a:latin typeface="Arial Black" pitchFamily="34" charset="0"/>
                        </a:rPr>
                        <a:t>63%</a:t>
                      </a:r>
                      <a:endParaRPr lang="en-US" sz="1600" b="1" i="0" u="none" strike="noStrike" dirty="0">
                        <a:solidFill>
                          <a:srgbClr val="0070C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70%</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72%</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73%</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74%</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75%</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76%</a:t>
                      </a:r>
                      <a:endParaRPr lang="en-US" sz="1600" b="1" i="0" u="none" strike="noStrike" dirty="0">
                        <a:solidFill>
                          <a:srgbClr val="000000"/>
                        </a:solidFill>
                        <a:latin typeface="Arial Black" pitchFamily="34" charset="0"/>
                      </a:endParaRPr>
                    </a:p>
                  </a:txBody>
                  <a:tcPr marL="9525" marR="9525" marT="9525" marB="0" anchor="b"/>
                </a:tc>
              </a:tr>
              <a:tr h="378822">
                <a:tc>
                  <a:txBody>
                    <a:bodyPr/>
                    <a:lstStyle/>
                    <a:p>
                      <a:pPr algn="l" fontAlgn="b"/>
                      <a:r>
                        <a:rPr lang="en-US" sz="1600" u="none" strike="noStrike">
                          <a:latin typeface="Arial Black" pitchFamily="34" charset="0"/>
                        </a:rPr>
                        <a:t>KC /St. Louis </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solidFill>
                            <a:srgbClr val="0070C0"/>
                          </a:solidFill>
                          <a:latin typeface="Arial Black" pitchFamily="34" charset="0"/>
                        </a:rPr>
                        <a:t>1%</a:t>
                      </a:r>
                      <a:endParaRPr lang="en-US" sz="1600" b="1" i="0" u="none" strike="noStrike" dirty="0">
                        <a:solidFill>
                          <a:srgbClr val="0070C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2%</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3%</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3%</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4%</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4%</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5%</a:t>
                      </a:r>
                      <a:endParaRPr lang="en-US" sz="1600" b="1" i="0" u="none" strike="noStrike" dirty="0">
                        <a:solidFill>
                          <a:srgbClr val="000000"/>
                        </a:solidFill>
                        <a:latin typeface="Arial Black" pitchFamily="34" charset="0"/>
                      </a:endParaRPr>
                    </a:p>
                  </a:txBody>
                  <a:tcPr marL="9525" marR="9525" marT="9525" marB="0" anchor="b"/>
                </a:tc>
              </a:tr>
              <a:tr h="378822">
                <a:tc>
                  <a:txBody>
                    <a:bodyPr/>
                    <a:lstStyle/>
                    <a:p>
                      <a:pPr algn="l" fontAlgn="b"/>
                      <a:r>
                        <a:rPr lang="en-US" sz="1600" u="none" strike="noStrike">
                          <a:latin typeface="Arial Black" pitchFamily="34" charset="0"/>
                        </a:rPr>
                        <a:t>Springfield Area</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solidFill>
                            <a:srgbClr val="0070C0"/>
                          </a:solidFill>
                          <a:latin typeface="Arial Black" pitchFamily="34" charset="0"/>
                        </a:rPr>
                        <a:t>1.08%</a:t>
                      </a:r>
                      <a:endParaRPr lang="en-US" sz="1600" b="1" i="0" u="none" strike="noStrike" dirty="0">
                        <a:solidFill>
                          <a:srgbClr val="0070C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1.10%</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a:latin typeface="Arial Black" pitchFamily="34" charset="0"/>
                        </a:rPr>
                        <a:t>1.25%</a:t>
                      </a:r>
                      <a:endParaRPr lang="en-US" sz="1600" b="1" i="0" u="none" strike="noStrike">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1.50%</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1.75%</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2.00%</a:t>
                      </a:r>
                      <a:endParaRPr lang="en-US" sz="1600" b="1" i="0" u="none" strike="noStrike" dirty="0">
                        <a:solidFill>
                          <a:srgbClr val="000000"/>
                        </a:solidFill>
                        <a:latin typeface="Arial Black" pitchFamily="34" charset="0"/>
                      </a:endParaRPr>
                    </a:p>
                  </a:txBody>
                  <a:tcPr marL="9525" marR="9525" marT="9525" marB="0" anchor="b"/>
                </a:tc>
                <a:tc>
                  <a:txBody>
                    <a:bodyPr/>
                    <a:lstStyle/>
                    <a:p>
                      <a:pPr algn="r" fontAlgn="b"/>
                      <a:r>
                        <a:rPr lang="en-US" sz="1600" u="none" strike="noStrike" dirty="0">
                          <a:latin typeface="Arial Black" pitchFamily="34" charset="0"/>
                        </a:rPr>
                        <a:t>2.00%</a:t>
                      </a:r>
                      <a:endParaRPr lang="en-US" sz="1600" b="1" i="0" u="none" strike="noStrike" dirty="0">
                        <a:solidFill>
                          <a:srgbClr val="000000"/>
                        </a:solidFill>
                        <a:latin typeface="Arial Black" pitchFamily="34" charset="0"/>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ion_Oval.jpg"/>
          <p:cNvPicPr>
            <a:picLocks noChangeAspect="1"/>
          </p:cNvPicPr>
          <p:nvPr/>
        </p:nvPicPr>
        <p:blipFill>
          <a:blip r:embed="rId3" cstate="print">
            <a:lum bright="70000" contrast="-70000"/>
          </a:blip>
          <a:stretch>
            <a:fillRect/>
          </a:stretch>
        </p:blipFill>
        <p:spPr>
          <a:xfrm>
            <a:off x="0" y="0"/>
            <a:ext cx="9144000" cy="6858000"/>
          </a:xfrm>
          <a:prstGeom prst="rect">
            <a:avLst/>
          </a:prstGeom>
          <a:noFill/>
          <a:effectLst>
            <a:outerShdw blurRad="50800" dist="50800" dir="5400000" algn="ctr" rotWithShape="0">
              <a:srgbClr val="000000"/>
            </a:outerShdw>
          </a:effectLst>
        </p:spPr>
      </p:pic>
      <p:sp>
        <p:nvSpPr>
          <p:cNvPr id="3" name="Subtitle 2"/>
          <p:cNvSpPr>
            <a:spLocks noGrp="1"/>
          </p:cNvSpPr>
          <p:nvPr>
            <p:ph type="subTitle" idx="1"/>
          </p:nvPr>
        </p:nvSpPr>
        <p:spPr>
          <a:xfrm>
            <a:off x="1219200" y="304800"/>
            <a:ext cx="6400800" cy="1066800"/>
          </a:xfrm>
        </p:spPr>
        <p:txBody>
          <a:bodyPr>
            <a:noAutofit/>
          </a:bodyPr>
          <a:lstStyle/>
          <a:p>
            <a:r>
              <a:rPr lang="en-US" b="1" dirty="0" smtClean="0">
                <a:solidFill>
                  <a:schemeClr val="tx1"/>
                </a:solidFill>
                <a:latin typeface="Cooper Black" pitchFamily="18" charset="0"/>
              </a:rPr>
              <a:t>Enrollment Management</a:t>
            </a:r>
          </a:p>
          <a:p>
            <a:r>
              <a:rPr lang="en-US" b="1" dirty="0" smtClean="0">
                <a:solidFill>
                  <a:schemeClr val="tx1"/>
                </a:solidFill>
                <a:latin typeface="Cooper Black" pitchFamily="18" charset="0"/>
              </a:rPr>
              <a:t>Fall Report Card 2009</a:t>
            </a:r>
          </a:p>
          <a:p>
            <a:endParaRPr lang="en-US" sz="4400" b="1" dirty="0" smtClean="0">
              <a:solidFill>
                <a:schemeClr val="tx1"/>
              </a:solidFill>
              <a:latin typeface="Cooper Black" pitchFamily="18" charset="0"/>
            </a:endParaRPr>
          </a:p>
        </p:txBody>
      </p:sp>
      <p:graphicFrame>
        <p:nvGraphicFramePr>
          <p:cNvPr id="103426" name="Object 2"/>
          <p:cNvGraphicFramePr>
            <a:graphicFrameLocks noChangeAspect="1"/>
          </p:cNvGraphicFramePr>
          <p:nvPr/>
        </p:nvGraphicFramePr>
        <p:xfrm>
          <a:off x="1219200" y="1524000"/>
          <a:ext cx="6248400" cy="5334000"/>
        </p:xfrm>
        <a:graphic>
          <a:graphicData uri="http://schemas.openxmlformats.org/presentationml/2006/ole">
            <p:oleObj spid="_x0000_s103426" name="Worksheet" r:id="rId4" imgW="4467149" imgH="4009949" progId="Excel.Sheet.12">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ion_Oval.jpg"/>
          <p:cNvPicPr>
            <a:picLocks noChangeAspect="1"/>
          </p:cNvPicPr>
          <p:nvPr/>
        </p:nvPicPr>
        <p:blipFill>
          <a:blip r:embed="rId2" cstate="print">
            <a:lum bright="70000" contrast="-70000"/>
          </a:blip>
          <a:stretch>
            <a:fillRect/>
          </a:stretch>
        </p:blipFill>
        <p:spPr>
          <a:xfrm>
            <a:off x="0" y="0"/>
            <a:ext cx="9144000" cy="6858000"/>
          </a:xfrm>
          <a:prstGeom prst="rect">
            <a:avLst/>
          </a:prstGeom>
          <a:noFill/>
          <a:effectLst>
            <a:outerShdw blurRad="50800" dist="50800" dir="5400000" algn="ctr" rotWithShape="0">
              <a:srgbClr val="000000"/>
            </a:outerShdw>
          </a:effectLst>
        </p:spPr>
      </p:pic>
      <p:sp>
        <p:nvSpPr>
          <p:cNvPr id="3" name="Subtitle 2"/>
          <p:cNvSpPr>
            <a:spLocks noGrp="1"/>
          </p:cNvSpPr>
          <p:nvPr>
            <p:ph type="subTitle" idx="1"/>
          </p:nvPr>
        </p:nvSpPr>
        <p:spPr>
          <a:xfrm>
            <a:off x="1219200" y="609600"/>
            <a:ext cx="6400800" cy="1066800"/>
          </a:xfrm>
        </p:spPr>
        <p:txBody>
          <a:bodyPr>
            <a:noAutofit/>
          </a:bodyPr>
          <a:lstStyle/>
          <a:p>
            <a:r>
              <a:rPr lang="en-US" b="1" dirty="0" smtClean="0">
                <a:solidFill>
                  <a:schemeClr val="tx1"/>
                </a:solidFill>
                <a:latin typeface="Cooper Black" pitchFamily="18" charset="0"/>
              </a:rPr>
              <a:t>Enrollment Management</a:t>
            </a:r>
          </a:p>
          <a:p>
            <a:r>
              <a:rPr lang="en-US" b="1" dirty="0" smtClean="0">
                <a:solidFill>
                  <a:schemeClr val="tx1"/>
                </a:solidFill>
                <a:latin typeface="Cooper Black" pitchFamily="18" charset="0"/>
              </a:rPr>
              <a:t>Fall Report Card 2010</a:t>
            </a:r>
          </a:p>
          <a:p>
            <a:endParaRPr lang="en-US" sz="4400" b="1" dirty="0" smtClean="0">
              <a:solidFill>
                <a:schemeClr val="tx1"/>
              </a:solidFill>
              <a:latin typeface="Cooper Black" pitchFamily="18" charset="0"/>
            </a:endParaRPr>
          </a:p>
        </p:txBody>
      </p:sp>
      <p:graphicFrame>
        <p:nvGraphicFramePr>
          <p:cNvPr id="5" name="Table 4"/>
          <p:cNvGraphicFramePr>
            <a:graphicFrameLocks noGrp="1"/>
          </p:cNvGraphicFramePr>
          <p:nvPr/>
        </p:nvGraphicFramePr>
        <p:xfrm>
          <a:off x="533400" y="1904998"/>
          <a:ext cx="8153400" cy="4495803"/>
        </p:xfrm>
        <a:graphic>
          <a:graphicData uri="http://schemas.openxmlformats.org/drawingml/2006/table">
            <a:tbl>
              <a:tblPr>
                <a:tableStyleId>{616DA210-FB5B-4158-B5E0-FEB733F419BA}</a:tableStyleId>
              </a:tblPr>
              <a:tblGrid>
                <a:gridCol w="3261360"/>
                <a:gridCol w="1630680"/>
                <a:gridCol w="1630680"/>
                <a:gridCol w="1630680"/>
              </a:tblGrid>
              <a:tr h="345831">
                <a:tc>
                  <a:txBody>
                    <a:bodyPr/>
                    <a:lstStyle/>
                    <a:p>
                      <a:pPr algn="l" fontAlgn="b"/>
                      <a:endParaRPr lang="en-US" sz="1800" b="0"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Goals</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Actual</a:t>
                      </a:r>
                      <a:endParaRPr lang="en-US" sz="1800" b="1" i="0" u="none" strike="noStrike" dirty="0">
                        <a:solidFill>
                          <a:srgbClr val="000000"/>
                        </a:solidFill>
                        <a:latin typeface="Arial Black" pitchFamily="34" charset="0"/>
                      </a:endParaRPr>
                    </a:p>
                  </a:txBody>
                  <a:tcPr marL="9525" marR="9525" marT="9525" marB="0" anchor="b"/>
                </a:tc>
                <a:tc>
                  <a:txBody>
                    <a:bodyPr/>
                    <a:lstStyle/>
                    <a:p>
                      <a:pPr algn="l" fontAlgn="b"/>
                      <a:endParaRPr lang="en-US" sz="1800" b="0" i="0" u="none" strike="noStrike" dirty="0">
                        <a:solidFill>
                          <a:srgbClr val="000000"/>
                        </a:solidFill>
                        <a:latin typeface="Arial Black" pitchFamily="34" charset="0"/>
                      </a:endParaRPr>
                    </a:p>
                  </a:txBody>
                  <a:tcPr marL="9525" marR="9525" marT="9525" marB="0" anchor="b"/>
                </a:tc>
              </a:tr>
              <a:tr h="345831">
                <a:tc>
                  <a:txBody>
                    <a:bodyPr/>
                    <a:lstStyle/>
                    <a:p>
                      <a:pPr algn="l" fontAlgn="b"/>
                      <a:endParaRPr lang="en-US" sz="1800" b="0" i="0" u="none" strike="noStrike" dirty="0">
                        <a:solidFill>
                          <a:srgbClr val="000000"/>
                        </a:solidFill>
                        <a:latin typeface="Arial Black" pitchFamily="34" charset="0"/>
                      </a:endParaRPr>
                    </a:p>
                  </a:txBody>
                  <a:tcPr marL="9525" marR="9525" marT="9525" marB="0" anchor="b"/>
                </a:tc>
                <a:tc>
                  <a:txBody>
                    <a:bodyPr/>
                    <a:lstStyle/>
                    <a:p>
                      <a:pPr algn="ctr" fontAlgn="b"/>
                      <a:r>
                        <a:rPr lang="en-US" sz="1800" u="sng" strike="noStrike" dirty="0">
                          <a:latin typeface="Arial Black" pitchFamily="34" charset="0"/>
                        </a:rPr>
                        <a:t>2010</a:t>
                      </a:r>
                      <a:endParaRPr lang="en-US" sz="1800" b="1" i="0" u="sng" strike="noStrike" dirty="0">
                        <a:solidFill>
                          <a:srgbClr val="000000"/>
                        </a:solidFill>
                        <a:latin typeface="Arial Black" pitchFamily="34" charset="0"/>
                      </a:endParaRPr>
                    </a:p>
                  </a:txBody>
                  <a:tcPr marL="9525" marR="9525" marT="9525" marB="0" anchor="b"/>
                </a:tc>
                <a:tc>
                  <a:txBody>
                    <a:bodyPr/>
                    <a:lstStyle/>
                    <a:p>
                      <a:pPr algn="ctr" fontAlgn="b"/>
                      <a:r>
                        <a:rPr lang="en-US" sz="1800" u="sng" strike="noStrike" dirty="0">
                          <a:latin typeface="Arial Black" pitchFamily="34" charset="0"/>
                        </a:rPr>
                        <a:t>2010</a:t>
                      </a:r>
                      <a:endParaRPr lang="en-US" sz="1800" b="1" i="0" u="sng" strike="noStrike" dirty="0">
                        <a:solidFill>
                          <a:srgbClr val="000000"/>
                        </a:solidFill>
                        <a:latin typeface="Arial Black" pitchFamily="34" charset="0"/>
                      </a:endParaRPr>
                    </a:p>
                  </a:txBody>
                  <a:tcPr marL="9525" marR="9525" marT="9525" marB="0" anchor="b"/>
                </a:tc>
                <a:tc>
                  <a:txBody>
                    <a:bodyPr/>
                    <a:lstStyle/>
                    <a:p>
                      <a:pPr algn="ctr" fontAlgn="b"/>
                      <a:r>
                        <a:rPr lang="en-US" sz="1800" u="sng" strike="noStrike" dirty="0">
                          <a:latin typeface="Arial Black" pitchFamily="34" charset="0"/>
                        </a:rPr>
                        <a:t>Margin</a:t>
                      </a:r>
                      <a:endParaRPr lang="en-US" sz="1800" b="1" i="0" u="sng" strike="noStrike" dirty="0">
                        <a:solidFill>
                          <a:srgbClr val="000000"/>
                        </a:solidFill>
                        <a:latin typeface="Arial Black" pitchFamily="34" charset="0"/>
                      </a:endParaRPr>
                    </a:p>
                  </a:txBody>
                  <a:tcPr marL="9525" marR="9525" marT="9525" marB="0" anchor="b"/>
                </a:tc>
              </a:tr>
              <a:tr h="345831">
                <a:tc>
                  <a:txBody>
                    <a:bodyPr/>
                    <a:lstStyle/>
                    <a:p>
                      <a:pPr algn="l" fontAlgn="b"/>
                      <a:r>
                        <a:rPr lang="en-US" sz="1800" u="none" strike="noStrike" dirty="0">
                          <a:latin typeface="Arial Black" pitchFamily="34" charset="0"/>
                        </a:rPr>
                        <a:t>New Freshmen</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815</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900</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85</a:t>
                      </a:r>
                      <a:endParaRPr lang="en-US" sz="1800" b="1" i="0" u="none" strike="noStrike" dirty="0">
                        <a:solidFill>
                          <a:srgbClr val="000000"/>
                        </a:solidFill>
                        <a:latin typeface="Arial Black" pitchFamily="34" charset="0"/>
                      </a:endParaRPr>
                    </a:p>
                  </a:txBody>
                  <a:tcPr marL="9525" marR="9525" marT="9525" marB="0" anchor="b"/>
                </a:tc>
              </a:tr>
              <a:tr h="345831">
                <a:tc>
                  <a:txBody>
                    <a:bodyPr/>
                    <a:lstStyle/>
                    <a:p>
                      <a:pPr algn="l" fontAlgn="b"/>
                      <a:r>
                        <a:rPr lang="en-US" sz="1800" u="none" strike="noStrike" dirty="0">
                          <a:latin typeface="Arial Black" pitchFamily="34" charset="0"/>
                        </a:rPr>
                        <a:t>New Transfers</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585</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604</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19</a:t>
                      </a:r>
                      <a:endParaRPr lang="en-US" sz="1800" b="1" i="0" u="none" strike="noStrike" dirty="0">
                        <a:solidFill>
                          <a:srgbClr val="000000"/>
                        </a:solidFill>
                        <a:latin typeface="Arial Black" pitchFamily="34" charset="0"/>
                      </a:endParaRPr>
                    </a:p>
                  </a:txBody>
                  <a:tcPr marL="9525" marR="9525" marT="9525" marB="0" anchor="b"/>
                </a:tc>
              </a:tr>
              <a:tr h="345831">
                <a:tc>
                  <a:txBody>
                    <a:bodyPr/>
                    <a:lstStyle/>
                    <a:p>
                      <a:pPr algn="l" fontAlgn="b"/>
                      <a:r>
                        <a:rPr lang="en-US" sz="1800" u="none" strike="noStrike" dirty="0">
                          <a:latin typeface="Arial Black" pitchFamily="34" charset="0"/>
                        </a:rPr>
                        <a:t>International</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100</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120</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20</a:t>
                      </a:r>
                      <a:endParaRPr lang="en-US" sz="1800" b="1" i="0" u="none" strike="noStrike" dirty="0">
                        <a:solidFill>
                          <a:srgbClr val="000000"/>
                        </a:solidFill>
                        <a:latin typeface="Arial Black" pitchFamily="34" charset="0"/>
                      </a:endParaRPr>
                    </a:p>
                  </a:txBody>
                  <a:tcPr marL="9525" marR="9525" marT="9525" marB="0" anchor="b"/>
                </a:tc>
              </a:tr>
              <a:tr h="345831">
                <a:tc>
                  <a:txBody>
                    <a:bodyPr/>
                    <a:lstStyle/>
                    <a:p>
                      <a:pPr algn="l" fontAlgn="b"/>
                      <a:r>
                        <a:rPr lang="en-US" sz="1800" u="none" strike="noStrike" dirty="0">
                          <a:latin typeface="Arial Black" pitchFamily="34" charset="0"/>
                        </a:rPr>
                        <a:t>Graduate</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70</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51</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solidFill>
                            <a:srgbClr val="FF0000"/>
                          </a:solidFill>
                          <a:latin typeface="Arial Black" pitchFamily="34" charset="0"/>
                        </a:rPr>
                        <a:t>-19</a:t>
                      </a:r>
                      <a:endParaRPr lang="en-US" sz="1800" b="1" i="0" u="none" strike="noStrike" dirty="0">
                        <a:solidFill>
                          <a:srgbClr val="FF0000"/>
                        </a:solidFill>
                        <a:latin typeface="Arial Black" pitchFamily="34" charset="0"/>
                      </a:endParaRPr>
                    </a:p>
                  </a:txBody>
                  <a:tcPr marL="9525" marR="9525" marT="9525" marB="0" anchor="b"/>
                </a:tc>
              </a:tr>
              <a:tr h="345831">
                <a:tc>
                  <a:txBody>
                    <a:bodyPr/>
                    <a:lstStyle/>
                    <a:p>
                      <a:pPr algn="l" fontAlgn="b"/>
                      <a:r>
                        <a:rPr lang="en-US" sz="1800" u="none" strike="noStrike" dirty="0">
                          <a:latin typeface="Arial Black" pitchFamily="34" charset="0"/>
                        </a:rPr>
                        <a:t>Total Enrollment</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smtClean="0">
                          <a:latin typeface="Arial Black" pitchFamily="34" charset="0"/>
                        </a:rPr>
                        <a:t>5525</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5802</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277</a:t>
                      </a:r>
                      <a:endParaRPr lang="en-US" sz="1800" b="1" i="0" u="none" strike="noStrike" dirty="0">
                        <a:solidFill>
                          <a:srgbClr val="000000"/>
                        </a:solidFill>
                        <a:latin typeface="Arial Black" pitchFamily="34" charset="0"/>
                      </a:endParaRPr>
                    </a:p>
                  </a:txBody>
                  <a:tcPr marL="9525" marR="9525" marT="9525" marB="0" anchor="b"/>
                </a:tc>
              </a:tr>
              <a:tr h="345831">
                <a:tc>
                  <a:txBody>
                    <a:bodyPr/>
                    <a:lstStyle/>
                    <a:p>
                      <a:pPr algn="l" fontAlgn="b"/>
                      <a:r>
                        <a:rPr lang="en-US" sz="1800" u="none" strike="noStrike" dirty="0">
                          <a:latin typeface="Arial Black" pitchFamily="34" charset="0"/>
                        </a:rPr>
                        <a:t>Retention</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66%</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62%</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solidFill>
                            <a:srgbClr val="FF0000"/>
                          </a:solidFill>
                          <a:latin typeface="Arial Black" pitchFamily="34" charset="0"/>
                        </a:rPr>
                        <a:t>-4%</a:t>
                      </a:r>
                      <a:endParaRPr lang="en-US" sz="1800" b="1" i="0" u="none" strike="noStrike" dirty="0">
                        <a:solidFill>
                          <a:srgbClr val="FF0000"/>
                        </a:solidFill>
                        <a:latin typeface="Arial Black" pitchFamily="34" charset="0"/>
                      </a:endParaRPr>
                    </a:p>
                  </a:txBody>
                  <a:tcPr marL="9525" marR="9525" marT="9525" marB="0" anchor="b"/>
                </a:tc>
              </a:tr>
              <a:tr h="345831">
                <a:tc>
                  <a:txBody>
                    <a:bodyPr/>
                    <a:lstStyle/>
                    <a:p>
                      <a:pPr algn="l" fontAlgn="b"/>
                      <a:r>
                        <a:rPr lang="en-US" sz="1800" u="none" strike="noStrike" dirty="0">
                          <a:latin typeface="Arial Black" pitchFamily="34" charset="0"/>
                        </a:rPr>
                        <a:t>Diversity</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12%</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13%</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1%</a:t>
                      </a:r>
                      <a:endParaRPr lang="en-US" sz="1800" b="1" i="0" u="none" strike="noStrike" dirty="0">
                        <a:solidFill>
                          <a:srgbClr val="000000"/>
                        </a:solidFill>
                        <a:latin typeface="Arial Black" pitchFamily="34" charset="0"/>
                      </a:endParaRPr>
                    </a:p>
                  </a:txBody>
                  <a:tcPr marL="9525" marR="9525" marT="9525" marB="0" anchor="b"/>
                </a:tc>
              </a:tr>
              <a:tr h="345831">
                <a:tc>
                  <a:txBody>
                    <a:bodyPr/>
                    <a:lstStyle/>
                    <a:p>
                      <a:pPr algn="l" fontAlgn="b"/>
                      <a:r>
                        <a:rPr lang="en-US" sz="1800" u="none" strike="noStrike" dirty="0">
                          <a:latin typeface="Arial Black" pitchFamily="34" charset="0"/>
                        </a:rPr>
                        <a:t>Out-of-State</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16%</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13%</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solidFill>
                            <a:srgbClr val="FF0000"/>
                          </a:solidFill>
                          <a:latin typeface="Arial Black" pitchFamily="34" charset="0"/>
                        </a:rPr>
                        <a:t>-3%</a:t>
                      </a:r>
                      <a:endParaRPr lang="en-US" sz="1800" b="1" i="0" u="none" strike="noStrike" dirty="0">
                        <a:solidFill>
                          <a:srgbClr val="FF0000"/>
                        </a:solidFill>
                        <a:latin typeface="Arial Black" pitchFamily="34" charset="0"/>
                      </a:endParaRPr>
                    </a:p>
                  </a:txBody>
                  <a:tcPr marL="9525" marR="9525" marT="9525" marB="0" anchor="b"/>
                </a:tc>
              </a:tr>
              <a:tr h="345831">
                <a:tc>
                  <a:txBody>
                    <a:bodyPr/>
                    <a:lstStyle/>
                    <a:p>
                      <a:pPr algn="l" fontAlgn="b"/>
                      <a:r>
                        <a:rPr lang="en-US" sz="1800" u="none" strike="noStrike" dirty="0">
                          <a:latin typeface="Arial Black" pitchFamily="34" charset="0"/>
                        </a:rPr>
                        <a:t>Feeder Counties</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72%</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70%</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solidFill>
                            <a:srgbClr val="FF0000"/>
                          </a:solidFill>
                          <a:latin typeface="Arial Black" pitchFamily="34" charset="0"/>
                        </a:rPr>
                        <a:t>-2%</a:t>
                      </a:r>
                      <a:endParaRPr lang="en-US" sz="1800" b="1" i="0" u="none" strike="noStrike" dirty="0">
                        <a:solidFill>
                          <a:srgbClr val="FF0000"/>
                        </a:solidFill>
                        <a:latin typeface="Arial Black" pitchFamily="34" charset="0"/>
                      </a:endParaRPr>
                    </a:p>
                  </a:txBody>
                  <a:tcPr marL="9525" marR="9525" marT="9525" marB="0" anchor="b"/>
                </a:tc>
              </a:tr>
              <a:tr h="345831">
                <a:tc>
                  <a:txBody>
                    <a:bodyPr/>
                    <a:lstStyle/>
                    <a:p>
                      <a:pPr algn="l" fontAlgn="b"/>
                      <a:r>
                        <a:rPr lang="en-US" sz="1800" u="none" strike="noStrike" dirty="0">
                          <a:latin typeface="Arial Black" pitchFamily="34" charset="0"/>
                        </a:rPr>
                        <a:t>KC /St. Louis </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3%</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1%</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solidFill>
                            <a:srgbClr val="FF0000"/>
                          </a:solidFill>
                          <a:latin typeface="Arial Black" pitchFamily="34" charset="0"/>
                        </a:rPr>
                        <a:t>-2%</a:t>
                      </a:r>
                      <a:endParaRPr lang="en-US" sz="1800" b="1" i="0" u="none" strike="noStrike" dirty="0">
                        <a:solidFill>
                          <a:srgbClr val="FF0000"/>
                        </a:solidFill>
                        <a:latin typeface="Arial Black" pitchFamily="34" charset="0"/>
                      </a:endParaRPr>
                    </a:p>
                  </a:txBody>
                  <a:tcPr marL="9525" marR="9525" marT="9525" marB="0" anchor="b"/>
                </a:tc>
              </a:tr>
              <a:tr h="345831">
                <a:tc>
                  <a:txBody>
                    <a:bodyPr/>
                    <a:lstStyle/>
                    <a:p>
                      <a:pPr algn="l" fontAlgn="b"/>
                      <a:r>
                        <a:rPr lang="en-US" sz="1800" u="none" strike="noStrike" dirty="0">
                          <a:latin typeface="Arial Black" pitchFamily="34" charset="0"/>
                        </a:rPr>
                        <a:t>Greene County</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1.25%</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smtClean="0">
                          <a:latin typeface="Arial Black" pitchFamily="34" charset="0"/>
                        </a:rPr>
                        <a:t>1.25%</a:t>
                      </a:r>
                      <a:endParaRPr lang="en-US" sz="1800" b="1" i="0" u="none" strike="noStrike" dirty="0">
                        <a:solidFill>
                          <a:srgbClr val="000000"/>
                        </a:solidFill>
                        <a:latin typeface="Arial Black" pitchFamily="34" charset="0"/>
                      </a:endParaRPr>
                    </a:p>
                  </a:txBody>
                  <a:tcPr marL="9525" marR="9525" marT="9525" marB="0" anchor="b"/>
                </a:tc>
                <a:tc>
                  <a:txBody>
                    <a:bodyPr/>
                    <a:lstStyle/>
                    <a:p>
                      <a:pPr algn="ctr" fontAlgn="b"/>
                      <a:r>
                        <a:rPr lang="en-US" sz="1800" u="none" strike="noStrike" dirty="0">
                          <a:latin typeface="Arial Black" pitchFamily="34" charset="0"/>
                        </a:rPr>
                        <a:t>0</a:t>
                      </a:r>
                      <a:r>
                        <a:rPr lang="en-US" sz="1800" u="none" strike="noStrike" dirty="0" smtClean="0">
                          <a:latin typeface="Arial Black" pitchFamily="34" charset="0"/>
                        </a:rPr>
                        <a:t>%</a:t>
                      </a:r>
                      <a:endParaRPr lang="en-US" sz="1800" b="1" i="0" u="none" strike="noStrike" dirty="0" smtClean="0">
                        <a:solidFill>
                          <a:srgbClr val="000000"/>
                        </a:solidFill>
                        <a:latin typeface="Arial Black" pitchFamily="34" charset="0"/>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ion_Oval.jpg"/>
          <p:cNvPicPr>
            <a:picLocks noChangeAspect="1"/>
          </p:cNvPicPr>
          <p:nvPr/>
        </p:nvPicPr>
        <p:blipFill>
          <a:blip r:embed="rId3" cstate="print">
            <a:lum bright="70000" contrast="-70000"/>
          </a:blip>
          <a:stretch>
            <a:fillRect/>
          </a:stretch>
        </p:blipFill>
        <p:spPr>
          <a:xfrm>
            <a:off x="0" y="0"/>
            <a:ext cx="9144000" cy="6858000"/>
          </a:xfrm>
          <a:prstGeom prst="rect">
            <a:avLst/>
          </a:prstGeom>
          <a:noFill/>
          <a:effectLst>
            <a:outerShdw blurRad="50800" dist="50800" dir="5400000" algn="ctr" rotWithShape="0">
              <a:srgbClr val="000000"/>
            </a:outerShdw>
          </a:effectLst>
        </p:spPr>
      </p:pic>
      <p:sp>
        <p:nvSpPr>
          <p:cNvPr id="3" name="Subtitle 2"/>
          <p:cNvSpPr>
            <a:spLocks noGrp="1"/>
          </p:cNvSpPr>
          <p:nvPr>
            <p:ph type="subTitle" idx="1"/>
          </p:nvPr>
        </p:nvSpPr>
        <p:spPr>
          <a:xfrm>
            <a:off x="1066800" y="228600"/>
            <a:ext cx="6400800" cy="1219200"/>
          </a:xfrm>
        </p:spPr>
        <p:txBody>
          <a:bodyPr>
            <a:noAutofit/>
          </a:bodyPr>
          <a:lstStyle/>
          <a:p>
            <a:r>
              <a:rPr lang="en-US" sz="3600" b="1" dirty="0" smtClean="0">
                <a:solidFill>
                  <a:schemeClr val="tx1"/>
                </a:solidFill>
                <a:latin typeface="Cooper Black" pitchFamily="18" charset="0"/>
              </a:rPr>
              <a:t>Enrollment Management Plan Update</a:t>
            </a:r>
            <a:endParaRPr lang="en-US" sz="3600" b="1" dirty="0">
              <a:solidFill>
                <a:schemeClr val="tx1"/>
              </a:solidFill>
              <a:latin typeface="Cooper Black" pitchFamily="18" charset="0"/>
            </a:endParaRPr>
          </a:p>
        </p:txBody>
      </p:sp>
      <p:graphicFrame>
        <p:nvGraphicFramePr>
          <p:cNvPr id="87045" name="Object 5"/>
          <p:cNvGraphicFramePr>
            <a:graphicFrameLocks noChangeAspect="1"/>
          </p:cNvGraphicFramePr>
          <p:nvPr/>
        </p:nvGraphicFramePr>
        <p:xfrm>
          <a:off x="152400" y="1676400"/>
          <a:ext cx="8458200" cy="5181600"/>
        </p:xfrm>
        <a:graphic>
          <a:graphicData uri="http://schemas.openxmlformats.org/presentationml/2006/ole">
            <p:oleObj spid="_x0000_s87045" name="Worksheet" r:id="rId4" imgW="5429402" imgH="3505200" progId="Excel.Sheet.12">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ion_Oval.jpg"/>
          <p:cNvPicPr>
            <a:picLocks noChangeAspect="1"/>
          </p:cNvPicPr>
          <p:nvPr/>
        </p:nvPicPr>
        <p:blipFill>
          <a:blip r:embed="rId2" cstate="print">
            <a:lum bright="70000" contrast="-70000"/>
          </a:blip>
          <a:stretch>
            <a:fillRect/>
          </a:stretch>
        </p:blipFill>
        <p:spPr>
          <a:xfrm>
            <a:off x="0" y="0"/>
            <a:ext cx="9144000" cy="6858000"/>
          </a:xfrm>
          <a:prstGeom prst="rect">
            <a:avLst/>
          </a:prstGeom>
          <a:noFill/>
          <a:effectLst>
            <a:outerShdw blurRad="50800" dist="50800" dir="5400000" algn="ctr" rotWithShape="0">
              <a:srgbClr val="000000"/>
            </a:outerShdw>
          </a:effectLst>
        </p:spPr>
      </p:pic>
      <p:sp>
        <p:nvSpPr>
          <p:cNvPr id="3" name="Subtitle 2"/>
          <p:cNvSpPr>
            <a:spLocks noGrp="1"/>
          </p:cNvSpPr>
          <p:nvPr>
            <p:ph type="subTitle" idx="1"/>
          </p:nvPr>
        </p:nvSpPr>
        <p:spPr>
          <a:xfrm>
            <a:off x="1066800" y="2286000"/>
            <a:ext cx="6400800" cy="1371600"/>
          </a:xfrm>
        </p:spPr>
        <p:txBody>
          <a:bodyPr>
            <a:noAutofit/>
          </a:bodyPr>
          <a:lstStyle/>
          <a:p>
            <a:r>
              <a:rPr lang="en-US" sz="4400" b="1" dirty="0" smtClean="0">
                <a:solidFill>
                  <a:schemeClr val="tx1"/>
                </a:solidFill>
                <a:latin typeface="Cooper Black" pitchFamily="18" charset="0"/>
              </a:rPr>
              <a:t>Questions/Comments</a:t>
            </a:r>
            <a:endParaRPr lang="en-US" sz="4400" b="1" dirty="0">
              <a:solidFill>
                <a:schemeClr val="tx1"/>
              </a:solidFill>
              <a:latin typeface="Cooper Black"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ion_Oval.jpg"/>
          <p:cNvPicPr>
            <a:picLocks noChangeAspect="1"/>
          </p:cNvPicPr>
          <p:nvPr/>
        </p:nvPicPr>
        <p:blipFill>
          <a:blip r:embed="rId3" cstate="print">
            <a:lum bright="70000" contrast="-70000"/>
          </a:blip>
          <a:stretch>
            <a:fillRect/>
          </a:stretch>
        </p:blipFill>
        <p:spPr>
          <a:xfrm>
            <a:off x="0" y="0"/>
            <a:ext cx="9144000" cy="6858000"/>
          </a:xfrm>
          <a:prstGeom prst="rect">
            <a:avLst/>
          </a:prstGeom>
          <a:noFill/>
          <a:effectLst>
            <a:outerShdw blurRad="50800" dist="50800" dir="5400000" algn="ctr" rotWithShape="0">
              <a:srgbClr val="000000"/>
            </a:outerShdw>
          </a:effectLst>
        </p:spPr>
      </p:pic>
      <p:sp>
        <p:nvSpPr>
          <p:cNvPr id="3" name="Subtitle 2"/>
          <p:cNvSpPr>
            <a:spLocks noGrp="1"/>
          </p:cNvSpPr>
          <p:nvPr>
            <p:ph type="subTitle" idx="1"/>
          </p:nvPr>
        </p:nvSpPr>
        <p:spPr>
          <a:xfrm>
            <a:off x="1066800" y="228600"/>
            <a:ext cx="6400800" cy="1524000"/>
          </a:xfrm>
        </p:spPr>
        <p:txBody>
          <a:bodyPr>
            <a:noAutofit/>
          </a:bodyPr>
          <a:lstStyle/>
          <a:p>
            <a:r>
              <a:rPr lang="en-US" b="1" dirty="0" smtClean="0">
                <a:solidFill>
                  <a:schemeClr val="tx1"/>
                </a:solidFill>
                <a:latin typeface="Cooper Black" pitchFamily="18" charset="0"/>
              </a:rPr>
              <a:t>Fall 2010-09 </a:t>
            </a:r>
          </a:p>
          <a:p>
            <a:r>
              <a:rPr lang="en-US" b="1" dirty="0" smtClean="0">
                <a:solidFill>
                  <a:schemeClr val="tx1"/>
                </a:solidFill>
                <a:latin typeface="Cooper Black" pitchFamily="18" charset="0"/>
              </a:rPr>
              <a:t>Enrollment Comparison</a:t>
            </a:r>
          </a:p>
          <a:p>
            <a:r>
              <a:rPr lang="en-US" sz="1800" b="1" dirty="0" smtClean="0">
                <a:solidFill>
                  <a:schemeClr val="tx1"/>
                </a:solidFill>
                <a:latin typeface="Cooper Black" pitchFamily="18" charset="0"/>
              </a:rPr>
              <a:t>Source:  Assessment and Institutional Research</a:t>
            </a:r>
            <a:endParaRPr lang="en-US" sz="1800" b="1" dirty="0">
              <a:solidFill>
                <a:schemeClr val="tx1"/>
              </a:solidFill>
              <a:latin typeface="Cooper Black" pitchFamily="18" charset="0"/>
            </a:endParaRPr>
          </a:p>
        </p:txBody>
      </p:sp>
      <p:graphicFrame>
        <p:nvGraphicFramePr>
          <p:cNvPr id="65539" name="Object 3"/>
          <p:cNvGraphicFramePr>
            <a:graphicFrameLocks noChangeAspect="1"/>
          </p:cNvGraphicFramePr>
          <p:nvPr/>
        </p:nvGraphicFramePr>
        <p:xfrm>
          <a:off x="0" y="2057400"/>
          <a:ext cx="9144000" cy="4267200"/>
        </p:xfrm>
        <a:graphic>
          <a:graphicData uri="http://schemas.openxmlformats.org/presentationml/2006/ole">
            <p:oleObj spid="_x0000_s82946" name="Worksheet" r:id="rId4" imgW="8258251" imgH="1790700" progId="Excel.Sheet.12">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ion_Oval.jpg"/>
          <p:cNvPicPr>
            <a:picLocks noChangeAspect="1"/>
          </p:cNvPicPr>
          <p:nvPr/>
        </p:nvPicPr>
        <p:blipFill>
          <a:blip r:embed="rId3" cstate="print">
            <a:lum bright="70000" contrast="-70000"/>
          </a:blip>
          <a:stretch>
            <a:fillRect/>
          </a:stretch>
        </p:blipFill>
        <p:spPr>
          <a:xfrm>
            <a:off x="0" y="0"/>
            <a:ext cx="9144000" cy="6858000"/>
          </a:xfrm>
          <a:prstGeom prst="rect">
            <a:avLst/>
          </a:prstGeom>
          <a:noFill/>
          <a:effectLst>
            <a:outerShdw blurRad="50800" dist="50800" dir="5400000" algn="ctr" rotWithShape="0">
              <a:srgbClr val="000000"/>
            </a:outerShdw>
          </a:effectLst>
        </p:spPr>
      </p:pic>
      <p:sp>
        <p:nvSpPr>
          <p:cNvPr id="3" name="Subtitle 2"/>
          <p:cNvSpPr>
            <a:spLocks noGrp="1"/>
          </p:cNvSpPr>
          <p:nvPr>
            <p:ph type="subTitle" idx="1"/>
          </p:nvPr>
        </p:nvSpPr>
        <p:spPr>
          <a:xfrm>
            <a:off x="1066800" y="0"/>
            <a:ext cx="6400800" cy="1600200"/>
          </a:xfrm>
        </p:spPr>
        <p:txBody>
          <a:bodyPr>
            <a:noAutofit/>
          </a:bodyPr>
          <a:lstStyle/>
          <a:p>
            <a:r>
              <a:rPr lang="en-US" b="1" dirty="0" smtClean="0">
                <a:solidFill>
                  <a:schemeClr val="tx1"/>
                </a:solidFill>
                <a:latin typeface="Cooper Black" pitchFamily="18" charset="0"/>
              </a:rPr>
              <a:t>Spring 2011-10 </a:t>
            </a:r>
          </a:p>
          <a:p>
            <a:r>
              <a:rPr lang="en-US" b="1" dirty="0" smtClean="0">
                <a:solidFill>
                  <a:schemeClr val="tx1"/>
                </a:solidFill>
                <a:latin typeface="Cooper Black" pitchFamily="18" charset="0"/>
              </a:rPr>
              <a:t>Enrollment Comparison</a:t>
            </a:r>
          </a:p>
          <a:p>
            <a:r>
              <a:rPr lang="en-US" sz="1600" b="1" dirty="0" smtClean="0">
                <a:solidFill>
                  <a:schemeClr val="tx1"/>
                </a:solidFill>
                <a:latin typeface="Cooper Black" pitchFamily="18" charset="0"/>
              </a:rPr>
              <a:t>Source: Assessment and Institutional Research</a:t>
            </a:r>
            <a:endParaRPr lang="en-US" sz="1600" b="1" dirty="0">
              <a:solidFill>
                <a:schemeClr val="tx1"/>
              </a:solidFill>
              <a:latin typeface="Cooper Black" pitchFamily="18" charset="0"/>
            </a:endParaRPr>
          </a:p>
        </p:txBody>
      </p:sp>
      <p:graphicFrame>
        <p:nvGraphicFramePr>
          <p:cNvPr id="83973" name="Object 5"/>
          <p:cNvGraphicFramePr>
            <a:graphicFrameLocks noChangeAspect="1"/>
          </p:cNvGraphicFramePr>
          <p:nvPr/>
        </p:nvGraphicFramePr>
        <p:xfrm>
          <a:off x="1" y="1828800"/>
          <a:ext cx="9144000" cy="3810000"/>
        </p:xfrm>
        <a:graphic>
          <a:graphicData uri="http://schemas.openxmlformats.org/presentationml/2006/ole">
            <p:oleObj spid="_x0000_s83973" name="Worksheet" r:id="rId4" imgW="8258251" imgH="1676400" progId="Excel.Sheet.12">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ion_Oval.jpg"/>
          <p:cNvPicPr>
            <a:picLocks noChangeAspect="1"/>
          </p:cNvPicPr>
          <p:nvPr/>
        </p:nvPicPr>
        <p:blipFill>
          <a:blip r:embed="rId3" cstate="print">
            <a:lum bright="70000" contrast="-70000"/>
          </a:blip>
          <a:stretch>
            <a:fillRect/>
          </a:stretch>
        </p:blipFill>
        <p:spPr>
          <a:xfrm>
            <a:off x="0" y="0"/>
            <a:ext cx="9144000" cy="6858000"/>
          </a:xfrm>
          <a:prstGeom prst="rect">
            <a:avLst/>
          </a:prstGeom>
          <a:noFill/>
          <a:effectLst>
            <a:outerShdw blurRad="50800" dist="50800" dir="5400000" algn="ctr" rotWithShape="0">
              <a:srgbClr val="000000"/>
            </a:outerShdw>
          </a:effectLst>
        </p:spPr>
      </p:pic>
      <p:sp>
        <p:nvSpPr>
          <p:cNvPr id="3" name="Subtitle 2"/>
          <p:cNvSpPr>
            <a:spLocks noGrp="1"/>
          </p:cNvSpPr>
          <p:nvPr>
            <p:ph type="subTitle" idx="1"/>
          </p:nvPr>
        </p:nvSpPr>
        <p:spPr>
          <a:xfrm>
            <a:off x="1066800" y="304800"/>
            <a:ext cx="6400800" cy="1066800"/>
          </a:xfrm>
        </p:spPr>
        <p:txBody>
          <a:bodyPr>
            <a:noAutofit/>
          </a:bodyPr>
          <a:lstStyle/>
          <a:p>
            <a:r>
              <a:rPr lang="en-US" b="1" dirty="0" smtClean="0">
                <a:solidFill>
                  <a:schemeClr val="tx1"/>
                </a:solidFill>
                <a:latin typeface="Cooper Black" pitchFamily="18" charset="0"/>
              </a:rPr>
              <a:t>Admissions Funnel</a:t>
            </a:r>
            <a:endParaRPr lang="en-US" sz="2000" b="1" dirty="0">
              <a:solidFill>
                <a:schemeClr val="tx1"/>
              </a:solidFill>
              <a:latin typeface="Cooper Black" pitchFamily="18" charset="0"/>
            </a:endParaRPr>
          </a:p>
        </p:txBody>
      </p:sp>
      <p:graphicFrame>
        <p:nvGraphicFramePr>
          <p:cNvPr id="111620" name="Object 4"/>
          <p:cNvGraphicFramePr>
            <a:graphicFrameLocks noChangeAspect="1"/>
          </p:cNvGraphicFramePr>
          <p:nvPr/>
        </p:nvGraphicFramePr>
        <p:xfrm>
          <a:off x="0" y="2362200"/>
          <a:ext cx="9143999" cy="2133599"/>
        </p:xfrm>
        <a:graphic>
          <a:graphicData uri="http://schemas.openxmlformats.org/presentationml/2006/ole">
            <p:oleObj spid="_x0000_s111620" name="Worksheet" r:id="rId4" imgW="8325002" imgH="1209751" progId="Excel.Sheet.12">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ion_Oval.jpg"/>
          <p:cNvPicPr>
            <a:picLocks noChangeAspect="1"/>
          </p:cNvPicPr>
          <p:nvPr/>
        </p:nvPicPr>
        <p:blipFill>
          <a:blip r:embed="rId3" cstate="print">
            <a:lum bright="70000" contrast="-70000"/>
          </a:blip>
          <a:stretch>
            <a:fillRect/>
          </a:stretch>
        </p:blipFill>
        <p:spPr>
          <a:xfrm>
            <a:off x="0" y="0"/>
            <a:ext cx="9144000" cy="6858000"/>
          </a:xfrm>
          <a:prstGeom prst="rect">
            <a:avLst/>
          </a:prstGeom>
          <a:noFill/>
          <a:effectLst>
            <a:outerShdw blurRad="50800" dist="50800" dir="5400000" algn="ctr" rotWithShape="0">
              <a:srgbClr val="000000"/>
            </a:outerShdw>
          </a:effectLst>
        </p:spPr>
      </p:pic>
      <p:sp>
        <p:nvSpPr>
          <p:cNvPr id="3" name="Subtitle 2"/>
          <p:cNvSpPr>
            <a:spLocks noGrp="1"/>
          </p:cNvSpPr>
          <p:nvPr>
            <p:ph type="subTitle" idx="1"/>
          </p:nvPr>
        </p:nvSpPr>
        <p:spPr>
          <a:xfrm>
            <a:off x="1066800" y="304800"/>
            <a:ext cx="6400800" cy="1066800"/>
          </a:xfrm>
        </p:spPr>
        <p:txBody>
          <a:bodyPr>
            <a:noAutofit/>
          </a:bodyPr>
          <a:lstStyle/>
          <a:p>
            <a:r>
              <a:rPr lang="en-US" b="1" dirty="0" smtClean="0">
                <a:solidFill>
                  <a:schemeClr val="tx1"/>
                </a:solidFill>
                <a:latin typeface="Cooper Black" pitchFamily="18" charset="0"/>
              </a:rPr>
              <a:t>New Student Enrollment</a:t>
            </a:r>
            <a:endParaRPr lang="en-US" sz="2000" b="1" dirty="0">
              <a:solidFill>
                <a:schemeClr val="tx1"/>
              </a:solidFill>
              <a:latin typeface="Cooper Black" pitchFamily="18" charset="0"/>
            </a:endParaRPr>
          </a:p>
        </p:txBody>
      </p:sp>
      <p:graphicFrame>
        <p:nvGraphicFramePr>
          <p:cNvPr id="112644" name="Object 4"/>
          <p:cNvGraphicFramePr>
            <a:graphicFrameLocks noChangeAspect="1"/>
          </p:cNvGraphicFramePr>
          <p:nvPr/>
        </p:nvGraphicFramePr>
        <p:xfrm>
          <a:off x="304800" y="2057400"/>
          <a:ext cx="8153400" cy="2819400"/>
        </p:xfrm>
        <a:graphic>
          <a:graphicData uri="http://schemas.openxmlformats.org/presentationml/2006/ole">
            <p:oleObj spid="_x0000_s112644" name="Worksheet" r:id="rId4" imgW="6829349" imgH="1342949" progId="Excel.Sheet.12">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ion_Oval.jpg"/>
          <p:cNvPicPr>
            <a:picLocks noChangeAspect="1"/>
          </p:cNvPicPr>
          <p:nvPr/>
        </p:nvPicPr>
        <p:blipFill>
          <a:blip r:embed="rId2" cstate="print">
            <a:lum bright="70000" contrast="-70000"/>
          </a:blip>
          <a:stretch>
            <a:fillRect/>
          </a:stretch>
        </p:blipFill>
        <p:spPr>
          <a:xfrm>
            <a:off x="0" y="0"/>
            <a:ext cx="9144000" cy="6858000"/>
          </a:xfrm>
          <a:prstGeom prst="rect">
            <a:avLst/>
          </a:prstGeom>
          <a:noFill/>
          <a:effectLst>
            <a:outerShdw blurRad="50800" dist="50800" dir="5400000" algn="ctr" rotWithShape="0">
              <a:srgbClr val="000000"/>
            </a:outerShdw>
          </a:effectLst>
        </p:spPr>
      </p:pic>
      <p:sp>
        <p:nvSpPr>
          <p:cNvPr id="3" name="Subtitle 2"/>
          <p:cNvSpPr>
            <a:spLocks noGrp="1"/>
          </p:cNvSpPr>
          <p:nvPr>
            <p:ph type="subTitle" idx="1"/>
          </p:nvPr>
        </p:nvSpPr>
        <p:spPr>
          <a:xfrm>
            <a:off x="304800" y="152400"/>
            <a:ext cx="8153400" cy="1066800"/>
          </a:xfrm>
        </p:spPr>
        <p:txBody>
          <a:bodyPr>
            <a:noAutofit/>
          </a:bodyPr>
          <a:lstStyle/>
          <a:p>
            <a:r>
              <a:rPr lang="en-US" b="1" dirty="0" smtClean="0">
                <a:solidFill>
                  <a:schemeClr val="tx1"/>
                </a:solidFill>
                <a:latin typeface="Cooper Black" pitchFamily="18" charset="0"/>
              </a:rPr>
              <a:t>Enrollment Comparison 2006-11</a:t>
            </a:r>
          </a:p>
          <a:p>
            <a:r>
              <a:rPr lang="en-US" sz="1600" b="1" dirty="0" smtClean="0">
                <a:solidFill>
                  <a:schemeClr val="tx1"/>
                </a:solidFill>
                <a:latin typeface="Cooper Black" pitchFamily="18" charset="0"/>
              </a:rPr>
              <a:t>Source: Assessment and Institutional Research</a:t>
            </a:r>
          </a:p>
          <a:p>
            <a:endParaRPr lang="en-US" b="1" dirty="0" smtClean="0">
              <a:solidFill>
                <a:schemeClr val="tx1"/>
              </a:solidFill>
              <a:latin typeface="Cooper Black" pitchFamily="18" charset="0"/>
            </a:endParaRPr>
          </a:p>
          <a:p>
            <a:endParaRPr lang="en-US" sz="2000" b="1" dirty="0" smtClean="0">
              <a:solidFill>
                <a:schemeClr val="tx1"/>
              </a:solidFill>
              <a:latin typeface="Cooper Black" pitchFamily="18" charset="0"/>
            </a:endParaRPr>
          </a:p>
        </p:txBody>
      </p:sp>
      <p:graphicFrame>
        <p:nvGraphicFramePr>
          <p:cNvPr id="5" name="Chart 4"/>
          <p:cNvGraphicFramePr/>
          <p:nvPr/>
        </p:nvGraphicFramePr>
        <p:xfrm>
          <a:off x="0" y="1295400"/>
          <a:ext cx="9143999" cy="5562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ion_Oval.jpg"/>
          <p:cNvPicPr>
            <a:picLocks noChangeAspect="1"/>
          </p:cNvPicPr>
          <p:nvPr/>
        </p:nvPicPr>
        <p:blipFill>
          <a:blip r:embed="rId2" cstate="print">
            <a:lum bright="70000" contrast="-70000"/>
          </a:blip>
          <a:stretch>
            <a:fillRect/>
          </a:stretch>
        </p:blipFill>
        <p:spPr>
          <a:xfrm>
            <a:off x="0" y="0"/>
            <a:ext cx="9144000" cy="6858000"/>
          </a:xfrm>
          <a:prstGeom prst="rect">
            <a:avLst/>
          </a:prstGeom>
          <a:noFill/>
          <a:effectLst>
            <a:outerShdw blurRad="50800" dist="50800" dir="5400000" algn="ctr" rotWithShape="0">
              <a:srgbClr val="000000"/>
            </a:outerShdw>
          </a:effectLst>
        </p:spPr>
      </p:pic>
      <p:sp>
        <p:nvSpPr>
          <p:cNvPr id="3" name="Subtitle 2"/>
          <p:cNvSpPr>
            <a:spLocks noGrp="1"/>
          </p:cNvSpPr>
          <p:nvPr>
            <p:ph type="subTitle" idx="1"/>
          </p:nvPr>
        </p:nvSpPr>
        <p:spPr>
          <a:xfrm>
            <a:off x="1219200" y="228600"/>
            <a:ext cx="6400800" cy="457200"/>
          </a:xfrm>
        </p:spPr>
        <p:txBody>
          <a:bodyPr>
            <a:noAutofit/>
          </a:bodyPr>
          <a:lstStyle/>
          <a:p>
            <a:r>
              <a:rPr lang="en-US" sz="2400" b="1" dirty="0" smtClean="0">
                <a:solidFill>
                  <a:schemeClr val="tx1"/>
                </a:solidFill>
                <a:latin typeface="Cooper Black" pitchFamily="18" charset="0"/>
              </a:rPr>
              <a:t>Enrollment Management Committee</a:t>
            </a:r>
          </a:p>
          <a:p>
            <a:endParaRPr lang="en-US" sz="4400" b="1" dirty="0" smtClean="0">
              <a:solidFill>
                <a:schemeClr val="tx1"/>
              </a:solidFill>
              <a:latin typeface="Cooper Black" pitchFamily="18" charset="0"/>
            </a:endParaRPr>
          </a:p>
        </p:txBody>
      </p:sp>
      <p:graphicFrame>
        <p:nvGraphicFramePr>
          <p:cNvPr id="7" name="Table 6"/>
          <p:cNvGraphicFramePr>
            <a:graphicFrameLocks noGrp="1"/>
          </p:cNvGraphicFramePr>
          <p:nvPr/>
        </p:nvGraphicFramePr>
        <p:xfrm>
          <a:off x="533400" y="838200"/>
          <a:ext cx="8305800" cy="5852160"/>
        </p:xfrm>
        <a:graphic>
          <a:graphicData uri="http://schemas.openxmlformats.org/drawingml/2006/table">
            <a:tbl>
              <a:tblPr/>
              <a:tblGrid>
                <a:gridCol w="2565400"/>
                <a:gridCol w="2870200"/>
                <a:gridCol w="2870200"/>
              </a:tblGrid>
              <a:tr h="241300">
                <a:tc>
                  <a:txBody>
                    <a:bodyPr/>
                    <a:lstStyle/>
                    <a:p>
                      <a:pPr marL="0" marR="0">
                        <a:spcBef>
                          <a:spcPts val="0"/>
                        </a:spcBef>
                        <a:spcAft>
                          <a:spcPts val="0"/>
                        </a:spcAft>
                      </a:pPr>
                      <a:r>
                        <a:rPr lang="en-US" sz="1600" b="1" dirty="0">
                          <a:latin typeface="Cooper Black" pitchFamily="18" charset="0"/>
                          <a:ea typeface="Calibri"/>
                          <a:cs typeface="Times New Roman"/>
                        </a:rPr>
                        <a:t>Vice President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Cooper Black" pitchFamily="18" charset="0"/>
                          <a:ea typeface="Calibri"/>
                          <a:cs typeface="Times New Roman"/>
                        </a:rPr>
                        <a:t>Academic Affairs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Cooper Black" pitchFamily="18" charset="0"/>
                          <a:ea typeface="Calibri"/>
                          <a:cs typeface="Times New Roman"/>
                        </a:rPr>
                        <a:t>Dr. A.J. </a:t>
                      </a:r>
                      <a:r>
                        <a:rPr lang="en-US" sz="1600" b="1" dirty="0" err="1">
                          <a:latin typeface="Cooper Black" pitchFamily="18" charset="0"/>
                          <a:ea typeface="Calibri"/>
                          <a:cs typeface="Times New Roman"/>
                        </a:rPr>
                        <a:t>Anglin</a:t>
                      </a:r>
                      <a:endParaRPr lang="en-US" sz="1600" b="1" dirty="0">
                        <a:latin typeface="Cooper Black"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300">
                <a:tc>
                  <a:txBody>
                    <a:bodyPr/>
                    <a:lstStyle/>
                    <a:p>
                      <a:pPr marL="0" marR="0">
                        <a:spcBef>
                          <a:spcPts val="0"/>
                        </a:spcBef>
                        <a:spcAft>
                          <a:spcPts val="0"/>
                        </a:spcAft>
                      </a:pPr>
                      <a:r>
                        <a:rPr lang="en-US" sz="1600" b="1" dirty="0">
                          <a:latin typeface="Cooper Black" pitchFamily="18" charset="0"/>
                          <a:ea typeface="Calibri"/>
                          <a:cs typeface="Times New Roman"/>
                        </a:rPr>
                        <a:t>Vice President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Cooper Black" pitchFamily="18" charset="0"/>
                          <a:ea typeface="Calibri"/>
                          <a:cs typeface="Times New Roman"/>
                        </a:rPr>
                        <a:t>Student  Affairs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Cooper Black" pitchFamily="18" charset="0"/>
                          <a:ea typeface="Calibri"/>
                          <a:cs typeface="Times New Roman"/>
                        </a:rPr>
                        <a:t>Mr. Darren Fullerton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2600">
                <a:tc>
                  <a:txBody>
                    <a:bodyPr/>
                    <a:lstStyle/>
                    <a:p>
                      <a:pPr marL="0" marR="0">
                        <a:spcBef>
                          <a:spcPts val="0"/>
                        </a:spcBef>
                        <a:spcAft>
                          <a:spcPts val="0"/>
                        </a:spcAft>
                      </a:pPr>
                      <a:r>
                        <a:rPr lang="en-US" sz="1600" b="1" dirty="0">
                          <a:latin typeface="Cooper Black" pitchFamily="18" charset="0"/>
                          <a:ea typeface="Calibri"/>
                          <a:cs typeface="Times New Roman"/>
                        </a:rPr>
                        <a:t>Dean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Cooper Black" pitchFamily="18" charset="0"/>
                          <a:ea typeface="Calibri"/>
                          <a:cs typeface="Times New Roman"/>
                        </a:rPr>
                        <a:t>Graduate and Lifelong Learning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Cooper Black" pitchFamily="18" charset="0"/>
                          <a:ea typeface="Calibri"/>
                          <a:cs typeface="Times New Roman"/>
                        </a:rPr>
                        <a:t>Dr. Jo Ann Kroll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300">
                <a:tc>
                  <a:txBody>
                    <a:bodyPr/>
                    <a:lstStyle/>
                    <a:p>
                      <a:pPr marL="0" marR="0">
                        <a:spcBef>
                          <a:spcPts val="0"/>
                        </a:spcBef>
                        <a:spcAft>
                          <a:spcPts val="0"/>
                        </a:spcAft>
                      </a:pPr>
                      <a:r>
                        <a:rPr lang="en-US" sz="1600" b="1" dirty="0">
                          <a:latin typeface="Cooper Black" pitchFamily="18" charset="0"/>
                          <a:ea typeface="Calibri"/>
                          <a:cs typeface="Times New Roman"/>
                        </a:rPr>
                        <a:t>Director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Cooper Black" pitchFamily="18" charset="0"/>
                          <a:ea typeface="Calibri"/>
                          <a:cs typeface="Times New Roman"/>
                        </a:rPr>
                        <a:t>Admissions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Cooper Black" pitchFamily="18" charset="0"/>
                          <a:ea typeface="Calibri"/>
                          <a:cs typeface="Times New Roman"/>
                        </a:rPr>
                        <a:t>Mr. Derek Skaggs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2600">
                <a:tc>
                  <a:txBody>
                    <a:bodyPr/>
                    <a:lstStyle/>
                    <a:p>
                      <a:pPr marL="0" marR="0">
                        <a:spcBef>
                          <a:spcPts val="0"/>
                        </a:spcBef>
                        <a:spcAft>
                          <a:spcPts val="0"/>
                        </a:spcAft>
                      </a:pPr>
                      <a:r>
                        <a:rPr lang="en-US" sz="1600" b="1" dirty="0">
                          <a:latin typeface="Cooper Black" pitchFamily="18" charset="0"/>
                          <a:ea typeface="Calibri"/>
                          <a:cs typeface="Times New Roman"/>
                        </a:rPr>
                        <a:t>Assistant Vice President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Cooper Black" pitchFamily="18" charset="0"/>
                          <a:ea typeface="Calibri"/>
                          <a:cs typeface="Times New Roman"/>
                        </a:rPr>
                        <a:t>Assessment and Inst. Research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Cooper Black" pitchFamily="18" charset="0"/>
                          <a:ea typeface="Calibri"/>
                          <a:cs typeface="Times New Roman"/>
                        </a:rPr>
                        <a:t>Dr. Delores Honey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300">
                <a:tc>
                  <a:txBody>
                    <a:bodyPr/>
                    <a:lstStyle/>
                    <a:p>
                      <a:pPr marL="0" marR="0">
                        <a:spcBef>
                          <a:spcPts val="0"/>
                        </a:spcBef>
                        <a:spcAft>
                          <a:spcPts val="0"/>
                        </a:spcAft>
                      </a:pPr>
                      <a:r>
                        <a:rPr lang="en-US" sz="1600" b="1" dirty="0">
                          <a:latin typeface="Cooper Black" pitchFamily="18" charset="0"/>
                          <a:ea typeface="Calibri"/>
                          <a:cs typeface="Times New Roman"/>
                        </a:rPr>
                        <a:t>Dean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Cooper Black" pitchFamily="18" charset="0"/>
                          <a:ea typeface="Calibri"/>
                          <a:cs typeface="Times New Roman"/>
                        </a:rPr>
                        <a:t>Arts and Sciences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Cooper Black" pitchFamily="18" charset="0"/>
                          <a:ea typeface="Calibri"/>
                          <a:cs typeface="Times New Roman"/>
                        </a:rPr>
                        <a:t>Dr. Richard Miller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300">
                <a:tc>
                  <a:txBody>
                    <a:bodyPr/>
                    <a:lstStyle/>
                    <a:p>
                      <a:pPr marL="0" marR="0">
                        <a:spcBef>
                          <a:spcPts val="0"/>
                        </a:spcBef>
                        <a:spcAft>
                          <a:spcPts val="0"/>
                        </a:spcAft>
                      </a:pPr>
                      <a:r>
                        <a:rPr lang="en-US" sz="1600" b="1" dirty="0">
                          <a:latin typeface="Cooper Black" pitchFamily="18" charset="0"/>
                          <a:ea typeface="Calibri"/>
                          <a:cs typeface="Times New Roman"/>
                        </a:rPr>
                        <a:t>Dean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Cooper Black" pitchFamily="18" charset="0"/>
                          <a:ea typeface="Calibri"/>
                          <a:cs typeface="Times New Roman"/>
                        </a:rPr>
                        <a:t>Education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Cooper Black" pitchFamily="18" charset="0"/>
                          <a:ea typeface="Calibri"/>
                          <a:cs typeface="Times New Roman"/>
                        </a:rPr>
                        <a:t>Dr. Glenn </a:t>
                      </a:r>
                      <a:r>
                        <a:rPr lang="en-US" sz="1600" b="1" dirty="0" err="1">
                          <a:latin typeface="Cooper Black" pitchFamily="18" charset="0"/>
                          <a:ea typeface="Calibri"/>
                          <a:cs typeface="Times New Roman"/>
                        </a:rPr>
                        <a:t>Coltharp</a:t>
                      </a:r>
                      <a:endParaRPr lang="en-US" sz="1600" b="1" dirty="0">
                        <a:latin typeface="Cooper Black"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300">
                <a:tc>
                  <a:txBody>
                    <a:bodyPr/>
                    <a:lstStyle/>
                    <a:p>
                      <a:pPr marL="0" marR="0">
                        <a:spcBef>
                          <a:spcPts val="0"/>
                        </a:spcBef>
                        <a:spcAft>
                          <a:spcPts val="0"/>
                        </a:spcAft>
                      </a:pPr>
                      <a:r>
                        <a:rPr lang="en-US" sz="1600" b="1" dirty="0">
                          <a:latin typeface="Cooper Black" pitchFamily="18" charset="0"/>
                          <a:ea typeface="Calibri"/>
                          <a:cs typeface="Times New Roman"/>
                        </a:rPr>
                        <a:t>Coordinator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Cooper Black" pitchFamily="18" charset="0"/>
                          <a:ea typeface="Calibri"/>
                          <a:cs typeface="Times New Roman"/>
                        </a:rPr>
                        <a:t>International Admissions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Cooper Black" pitchFamily="18" charset="0"/>
                          <a:ea typeface="Calibri"/>
                          <a:cs typeface="Times New Roman"/>
                        </a:rPr>
                        <a:t>Mrs. Cathleen Garrison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2600">
                <a:tc>
                  <a:txBody>
                    <a:bodyPr/>
                    <a:lstStyle/>
                    <a:p>
                      <a:pPr marL="0" marR="0">
                        <a:spcBef>
                          <a:spcPts val="0"/>
                        </a:spcBef>
                        <a:spcAft>
                          <a:spcPts val="0"/>
                        </a:spcAft>
                      </a:pPr>
                      <a:r>
                        <a:rPr lang="en-US" sz="1600" b="1" dirty="0">
                          <a:latin typeface="Cooper Black" pitchFamily="18" charset="0"/>
                          <a:ea typeface="Calibri"/>
                          <a:cs typeface="Times New Roman"/>
                        </a:rPr>
                        <a:t>Director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Cooper Black" pitchFamily="18" charset="0"/>
                          <a:ea typeface="Calibri"/>
                          <a:cs typeface="Times New Roman"/>
                        </a:rPr>
                        <a:t>First-Year Experience Program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Cooper Black" pitchFamily="18" charset="0"/>
                          <a:ea typeface="Calibri"/>
                          <a:cs typeface="Times New Roman"/>
                        </a:rPr>
                        <a:t>Dr. Susan Craig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2600">
                <a:tc>
                  <a:txBody>
                    <a:bodyPr/>
                    <a:lstStyle/>
                    <a:p>
                      <a:pPr marL="0" marR="0">
                        <a:spcBef>
                          <a:spcPts val="0"/>
                        </a:spcBef>
                        <a:spcAft>
                          <a:spcPts val="0"/>
                        </a:spcAft>
                      </a:pPr>
                      <a:r>
                        <a:rPr lang="en-US" sz="1600" b="1" dirty="0">
                          <a:latin typeface="Cooper Black" pitchFamily="18" charset="0"/>
                          <a:ea typeface="Calibri"/>
                          <a:cs typeface="Times New Roman"/>
                        </a:rPr>
                        <a:t>Coordinator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Cooper Black" pitchFamily="18" charset="0"/>
                          <a:ea typeface="Calibri"/>
                          <a:cs typeface="Times New Roman"/>
                        </a:rPr>
                        <a:t>New Student Programs (ACTS)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Cooper Black" pitchFamily="18" charset="0"/>
                          <a:ea typeface="Calibri"/>
                          <a:cs typeface="Times New Roman"/>
                        </a:rPr>
                        <a:t>Mrs. </a:t>
                      </a:r>
                      <a:r>
                        <a:rPr lang="en-US" sz="1600" b="1" dirty="0" err="1">
                          <a:latin typeface="Cooper Black" pitchFamily="18" charset="0"/>
                          <a:ea typeface="Calibri"/>
                          <a:cs typeface="Times New Roman"/>
                        </a:rPr>
                        <a:t>Faustina</a:t>
                      </a:r>
                      <a:r>
                        <a:rPr lang="en-US" sz="1600" b="1" dirty="0">
                          <a:latin typeface="Cooper Black" pitchFamily="18" charset="0"/>
                          <a:ea typeface="Calibri"/>
                          <a:cs typeface="Times New Roman"/>
                        </a:rPr>
                        <a:t> Abrahams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2600">
                <a:tc>
                  <a:txBody>
                    <a:bodyPr/>
                    <a:lstStyle/>
                    <a:p>
                      <a:pPr marL="0" marR="0">
                        <a:spcBef>
                          <a:spcPts val="0"/>
                        </a:spcBef>
                        <a:spcAft>
                          <a:spcPts val="0"/>
                        </a:spcAft>
                      </a:pPr>
                      <a:r>
                        <a:rPr lang="en-US" sz="1600" b="1" dirty="0">
                          <a:latin typeface="Cooper Black" pitchFamily="18" charset="0"/>
                          <a:ea typeface="Calibri"/>
                          <a:cs typeface="Times New Roman"/>
                        </a:rPr>
                        <a:t>Director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Cooper Black" pitchFamily="18" charset="0"/>
                          <a:ea typeface="Calibri"/>
                          <a:cs typeface="Times New Roman"/>
                        </a:rPr>
                        <a:t>University Marketing and Relations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Cooper Black" pitchFamily="18" charset="0"/>
                          <a:ea typeface="Calibri"/>
                          <a:cs typeface="Times New Roman"/>
                        </a:rPr>
                        <a:t>Mr. Rod </a:t>
                      </a:r>
                      <a:r>
                        <a:rPr lang="en-US" sz="1600" b="1" dirty="0" err="1">
                          <a:latin typeface="Cooper Black" pitchFamily="18" charset="0"/>
                          <a:ea typeface="Calibri"/>
                          <a:cs typeface="Times New Roman"/>
                        </a:rPr>
                        <a:t>Surber</a:t>
                      </a:r>
                      <a:endParaRPr lang="en-US" sz="1600" b="1" dirty="0">
                        <a:latin typeface="Cooper Black"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300">
                <a:tc>
                  <a:txBody>
                    <a:bodyPr/>
                    <a:lstStyle/>
                    <a:p>
                      <a:pPr marL="0" marR="0">
                        <a:spcBef>
                          <a:spcPts val="0"/>
                        </a:spcBef>
                        <a:spcAft>
                          <a:spcPts val="0"/>
                        </a:spcAft>
                      </a:pPr>
                      <a:r>
                        <a:rPr lang="en-US" sz="1600" b="1" dirty="0" smtClean="0">
                          <a:latin typeface="Cooper Black" pitchFamily="18" charset="0"/>
                          <a:ea typeface="Calibri"/>
                          <a:cs typeface="Times New Roman"/>
                        </a:rPr>
                        <a:t>Systems </a:t>
                      </a:r>
                      <a:r>
                        <a:rPr lang="en-US" sz="1600" b="1" dirty="0" err="1" smtClean="0">
                          <a:latin typeface="Cooper Black" pitchFamily="18" charset="0"/>
                          <a:ea typeface="Calibri"/>
                          <a:cs typeface="Times New Roman"/>
                        </a:rPr>
                        <a:t>Coord</a:t>
                      </a:r>
                      <a:r>
                        <a:rPr lang="en-US" sz="1600" b="1" dirty="0" smtClean="0">
                          <a:latin typeface="Cooper Black" pitchFamily="18" charset="0"/>
                          <a:ea typeface="Calibri"/>
                          <a:cs typeface="Times New Roman"/>
                        </a:rPr>
                        <a:t>.</a:t>
                      </a:r>
                      <a:endParaRPr lang="en-US" sz="1600" b="1" dirty="0">
                        <a:latin typeface="Cooper Black"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Cooper Black" pitchFamily="18" charset="0"/>
                          <a:ea typeface="Calibri"/>
                          <a:cs typeface="Times New Roman"/>
                        </a:rPr>
                        <a:t>Registrar’s Office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smtClean="0">
                          <a:latin typeface="Cooper Black" pitchFamily="18" charset="0"/>
                          <a:ea typeface="Calibri"/>
                          <a:cs typeface="Times New Roman"/>
                        </a:rPr>
                        <a:t>Ms</a:t>
                      </a:r>
                      <a:r>
                        <a:rPr lang="en-US" sz="1600" b="1" dirty="0">
                          <a:latin typeface="Cooper Black" pitchFamily="18" charset="0"/>
                          <a:ea typeface="Calibri"/>
                          <a:cs typeface="Times New Roman"/>
                        </a:rPr>
                        <a:t>. </a:t>
                      </a:r>
                      <a:r>
                        <a:rPr lang="en-US" sz="1600" b="1" dirty="0" smtClean="0">
                          <a:latin typeface="Cooper Black" pitchFamily="18" charset="0"/>
                          <a:ea typeface="Calibri"/>
                          <a:cs typeface="Times New Roman"/>
                        </a:rPr>
                        <a:t>Betsy </a:t>
                      </a:r>
                      <a:r>
                        <a:rPr lang="en-US" sz="1600" b="1" dirty="0" err="1" smtClean="0">
                          <a:latin typeface="Cooper Black" pitchFamily="18" charset="0"/>
                          <a:ea typeface="Calibri"/>
                          <a:cs typeface="Times New Roman"/>
                        </a:rPr>
                        <a:t>Leighinger</a:t>
                      </a:r>
                      <a:endParaRPr lang="en-US" sz="1600" b="1" dirty="0">
                        <a:latin typeface="Cooper Black"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300">
                <a:tc>
                  <a:txBody>
                    <a:bodyPr/>
                    <a:lstStyle/>
                    <a:p>
                      <a:pPr marL="0" marR="0">
                        <a:spcBef>
                          <a:spcPts val="0"/>
                        </a:spcBef>
                        <a:spcAft>
                          <a:spcPts val="0"/>
                        </a:spcAft>
                      </a:pPr>
                      <a:r>
                        <a:rPr lang="en-US" sz="1600" b="1" dirty="0">
                          <a:latin typeface="Cooper Black" pitchFamily="18" charset="0"/>
                          <a:ea typeface="Calibri"/>
                          <a:cs typeface="Times New Roman"/>
                        </a:rPr>
                        <a:t>Bursar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Cooper Black" pitchFamily="18" charset="0"/>
                          <a:ea typeface="Calibri"/>
                          <a:cs typeface="Times New Roman"/>
                        </a:rPr>
                        <a:t>Business Office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Cooper Black" pitchFamily="18" charset="0"/>
                          <a:ea typeface="Calibri"/>
                          <a:cs typeface="Times New Roman"/>
                        </a:rPr>
                        <a:t>Mrs. Alicia Hughes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300">
                <a:tc>
                  <a:txBody>
                    <a:bodyPr/>
                    <a:lstStyle/>
                    <a:p>
                      <a:pPr marL="0" marR="0">
                        <a:spcBef>
                          <a:spcPts val="0"/>
                        </a:spcBef>
                        <a:spcAft>
                          <a:spcPts val="0"/>
                        </a:spcAft>
                      </a:pPr>
                      <a:r>
                        <a:rPr lang="en-US" sz="1600" b="1" dirty="0">
                          <a:latin typeface="Cooper Black" pitchFamily="18" charset="0"/>
                          <a:ea typeface="Calibri"/>
                          <a:cs typeface="Times New Roman"/>
                        </a:rPr>
                        <a:t>Director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Cooper Black" pitchFamily="18" charset="0"/>
                          <a:ea typeface="Calibri"/>
                          <a:cs typeface="Times New Roman"/>
                        </a:rPr>
                        <a:t>Information Technology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Cooper Black" pitchFamily="18" charset="0"/>
                          <a:ea typeface="Calibri"/>
                          <a:cs typeface="Times New Roman"/>
                        </a:rPr>
                        <a:t>Mr. Al </a:t>
                      </a:r>
                      <a:r>
                        <a:rPr lang="en-US" sz="1600" b="1" dirty="0" err="1">
                          <a:latin typeface="Cooper Black" pitchFamily="18" charset="0"/>
                          <a:ea typeface="Calibri"/>
                          <a:cs typeface="Times New Roman"/>
                        </a:rPr>
                        <a:t>Stadler</a:t>
                      </a:r>
                      <a:endParaRPr lang="en-US" sz="1600" b="1" dirty="0">
                        <a:latin typeface="Cooper Black"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300">
                <a:tc>
                  <a:txBody>
                    <a:bodyPr/>
                    <a:lstStyle/>
                    <a:p>
                      <a:pPr marL="0" marR="0">
                        <a:spcBef>
                          <a:spcPts val="0"/>
                        </a:spcBef>
                        <a:spcAft>
                          <a:spcPts val="0"/>
                        </a:spcAft>
                      </a:pPr>
                      <a:r>
                        <a:rPr lang="en-US" sz="1600" b="1" dirty="0">
                          <a:latin typeface="Cooper Black" pitchFamily="18" charset="0"/>
                          <a:ea typeface="Calibri"/>
                          <a:cs typeface="Times New Roman"/>
                        </a:rPr>
                        <a:t>Director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Cooper Black" pitchFamily="18" charset="0"/>
                          <a:ea typeface="Calibri"/>
                          <a:cs typeface="Times New Roman"/>
                        </a:rPr>
                        <a:t>Financial Aid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Cooper Black" pitchFamily="18" charset="0"/>
                          <a:ea typeface="Calibri"/>
                          <a:cs typeface="Times New Roman"/>
                        </a:rPr>
                        <a:t>Mrs. </a:t>
                      </a:r>
                      <a:r>
                        <a:rPr lang="en-US" sz="1600" b="1" dirty="0" err="1">
                          <a:latin typeface="Cooper Black" pitchFamily="18" charset="0"/>
                          <a:ea typeface="Calibri"/>
                          <a:cs typeface="Times New Roman"/>
                        </a:rPr>
                        <a:t>Becca</a:t>
                      </a:r>
                      <a:r>
                        <a:rPr lang="en-US" sz="1600" b="1" dirty="0">
                          <a:latin typeface="Cooper Black" pitchFamily="18" charset="0"/>
                          <a:ea typeface="Calibri"/>
                          <a:cs typeface="Times New Roman"/>
                        </a:rPr>
                        <a:t> </a:t>
                      </a:r>
                      <a:r>
                        <a:rPr lang="en-US" sz="1600" b="1" dirty="0" err="1">
                          <a:latin typeface="Cooper Black" pitchFamily="18" charset="0"/>
                          <a:ea typeface="Calibri"/>
                          <a:cs typeface="Times New Roman"/>
                        </a:rPr>
                        <a:t>Diskin</a:t>
                      </a:r>
                      <a:endParaRPr lang="en-US" sz="1600" b="1" dirty="0">
                        <a:latin typeface="Cooper Black"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300">
                <a:tc>
                  <a:txBody>
                    <a:bodyPr/>
                    <a:lstStyle/>
                    <a:p>
                      <a:pPr marL="0" marR="0">
                        <a:spcBef>
                          <a:spcPts val="0"/>
                        </a:spcBef>
                        <a:spcAft>
                          <a:spcPts val="0"/>
                        </a:spcAft>
                      </a:pPr>
                      <a:r>
                        <a:rPr lang="en-US" sz="1600" b="1" dirty="0">
                          <a:latin typeface="Cooper Black" pitchFamily="18" charset="0"/>
                          <a:ea typeface="Calibri"/>
                          <a:cs typeface="Times New Roman"/>
                        </a:rPr>
                        <a:t>Development Officer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Cooper Black" pitchFamily="18" charset="0"/>
                          <a:ea typeface="Calibri"/>
                          <a:cs typeface="Times New Roman"/>
                        </a:rPr>
                        <a:t>MSSU Foundation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Cooper Black" pitchFamily="18" charset="0"/>
                          <a:ea typeface="Calibri"/>
                          <a:cs typeface="Times New Roman"/>
                        </a:rPr>
                        <a:t>Mrs. </a:t>
                      </a:r>
                      <a:r>
                        <a:rPr lang="en-US" sz="1600" b="1" dirty="0" err="1">
                          <a:latin typeface="Cooper Black" pitchFamily="18" charset="0"/>
                          <a:ea typeface="Calibri"/>
                          <a:cs typeface="Times New Roman"/>
                        </a:rPr>
                        <a:t>JoAnn</a:t>
                      </a:r>
                      <a:r>
                        <a:rPr lang="en-US" sz="1600" b="1" dirty="0">
                          <a:latin typeface="Cooper Black" pitchFamily="18" charset="0"/>
                          <a:ea typeface="Calibri"/>
                          <a:cs typeface="Times New Roman"/>
                        </a:rPr>
                        <a:t> </a:t>
                      </a:r>
                      <a:r>
                        <a:rPr lang="en-US" sz="1600" b="1" dirty="0" err="1">
                          <a:latin typeface="Cooper Black" pitchFamily="18" charset="0"/>
                          <a:ea typeface="Calibri"/>
                          <a:cs typeface="Times New Roman"/>
                        </a:rPr>
                        <a:t>Graffam</a:t>
                      </a:r>
                      <a:endParaRPr lang="en-US" sz="1600" b="1" dirty="0">
                        <a:latin typeface="Cooper Black"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300">
                <a:tc>
                  <a:txBody>
                    <a:bodyPr/>
                    <a:lstStyle/>
                    <a:p>
                      <a:pPr marL="0" marR="0">
                        <a:spcBef>
                          <a:spcPts val="0"/>
                        </a:spcBef>
                        <a:spcAft>
                          <a:spcPts val="0"/>
                        </a:spcAft>
                      </a:pPr>
                      <a:r>
                        <a:rPr lang="en-US" sz="1600" b="1" dirty="0">
                          <a:latin typeface="Cooper Black" pitchFamily="18" charset="0"/>
                          <a:ea typeface="Calibri"/>
                          <a:cs typeface="Times New Roman"/>
                        </a:rPr>
                        <a:t>Director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Cooper Black" pitchFamily="18" charset="0"/>
                          <a:ea typeface="Calibri"/>
                          <a:cs typeface="Times New Roman"/>
                        </a:rPr>
                        <a:t>Residence Life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Cooper Black" pitchFamily="18" charset="0"/>
                          <a:ea typeface="Calibri"/>
                          <a:cs typeface="Times New Roman"/>
                        </a:rPr>
                        <a:t>Mr. Josh </a:t>
                      </a:r>
                      <a:r>
                        <a:rPr lang="en-US" sz="1600" b="1" dirty="0" err="1">
                          <a:latin typeface="Cooper Black" pitchFamily="18" charset="0"/>
                          <a:ea typeface="Calibri"/>
                          <a:cs typeface="Times New Roman"/>
                        </a:rPr>
                        <a:t>Doak</a:t>
                      </a:r>
                      <a:endParaRPr lang="en-US" sz="1600" b="1" dirty="0">
                        <a:latin typeface="Cooper Black"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300">
                <a:tc>
                  <a:txBody>
                    <a:bodyPr/>
                    <a:lstStyle/>
                    <a:p>
                      <a:pPr marL="0" marR="0">
                        <a:spcBef>
                          <a:spcPts val="0"/>
                        </a:spcBef>
                        <a:spcAft>
                          <a:spcPts val="0"/>
                        </a:spcAft>
                      </a:pPr>
                      <a:r>
                        <a:rPr lang="en-US" sz="1600" b="1" dirty="0" smtClean="0">
                          <a:latin typeface="Cooper Black" pitchFamily="18" charset="0"/>
                          <a:ea typeface="Calibri"/>
                          <a:cs typeface="Times New Roman"/>
                        </a:rPr>
                        <a:t>Director </a:t>
                      </a:r>
                      <a:endParaRPr lang="en-US" sz="1600" b="1" dirty="0">
                        <a:latin typeface="Cooper Black"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smtClean="0">
                          <a:latin typeface="Cooper Black" pitchFamily="18" charset="0"/>
                          <a:ea typeface="Calibri"/>
                          <a:cs typeface="Times New Roman"/>
                        </a:rPr>
                        <a:t>Talent Search</a:t>
                      </a:r>
                      <a:endParaRPr lang="en-US" sz="1600" b="1" dirty="0">
                        <a:latin typeface="Cooper Black"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smtClean="0">
                          <a:latin typeface="Cooper Black" pitchFamily="18" charset="0"/>
                          <a:ea typeface="Calibri"/>
                          <a:cs typeface="Times New Roman"/>
                        </a:rPr>
                        <a:t>Mr. Jim Kimbrough</a:t>
                      </a:r>
                      <a:endParaRPr lang="en-US" sz="1600" b="1" dirty="0">
                        <a:latin typeface="Cooper Black"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300">
                <a:tc>
                  <a:txBody>
                    <a:bodyPr/>
                    <a:lstStyle/>
                    <a:p>
                      <a:pPr marL="0" marR="0">
                        <a:spcBef>
                          <a:spcPts val="0"/>
                        </a:spcBef>
                        <a:spcAft>
                          <a:spcPts val="0"/>
                        </a:spcAft>
                      </a:pPr>
                      <a:r>
                        <a:rPr lang="en-US" sz="1600" b="1" dirty="0" smtClean="0">
                          <a:latin typeface="Cooper Black" pitchFamily="18" charset="0"/>
                          <a:ea typeface="Calibri"/>
                          <a:cs typeface="Times New Roman"/>
                        </a:rPr>
                        <a:t>Director</a:t>
                      </a:r>
                      <a:endParaRPr lang="en-US" sz="1600" b="1" dirty="0">
                        <a:latin typeface="Cooper Black"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smtClean="0">
                          <a:latin typeface="Cooper Black" pitchFamily="18" charset="0"/>
                          <a:ea typeface="Calibri"/>
                          <a:cs typeface="Times New Roman"/>
                        </a:rPr>
                        <a:t>ACTS</a:t>
                      </a:r>
                      <a:endParaRPr lang="en-US" sz="1600" b="1" dirty="0">
                        <a:latin typeface="Cooper Black"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smtClean="0">
                          <a:latin typeface="Cooper Black" pitchFamily="18" charset="0"/>
                          <a:ea typeface="Calibri"/>
                          <a:cs typeface="Times New Roman"/>
                        </a:rPr>
                        <a:t>Mrs. Kelly Wilson</a:t>
                      </a:r>
                      <a:endParaRPr lang="en-US" sz="1600" b="1" dirty="0">
                        <a:latin typeface="Cooper Black"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ion_Oval.jpg"/>
          <p:cNvPicPr>
            <a:picLocks noChangeAspect="1"/>
          </p:cNvPicPr>
          <p:nvPr/>
        </p:nvPicPr>
        <p:blipFill>
          <a:blip r:embed="rId2" cstate="print">
            <a:lum bright="70000" contrast="-70000"/>
          </a:blip>
          <a:stretch>
            <a:fillRect/>
          </a:stretch>
        </p:blipFill>
        <p:spPr>
          <a:xfrm>
            <a:off x="0" y="0"/>
            <a:ext cx="9144000" cy="6858000"/>
          </a:xfrm>
          <a:prstGeom prst="rect">
            <a:avLst/>
          </a:prstGeom>
          <a:noFill/>
          <a:effectLst>
            <a:outerShdw blurRad="50800" dist="50800" dir="5400000" algn="ctr" rotWithShape="0">
              <a:srgbClr val="000000"/>
            </a:outerShdw>
          </a:effectLst>
        </p:spPr>
      </p:pic>
      <p:sp>
        <p:nvSpPr>
          <p:cNvPr id="3" name="Subtitle 2"/>
          <p:cNvSpPr>
            <a:spLocks noGrp="1"/>
          </p:cNvSpPr>
          <p:nvPr>
            <p:ph type="subTitle" idx="1"/>
          </p:nvPr>
        </p:nvSpPr>
        <p:spPr>
          <a:xfrm>
            <a:off x="1219200" y="609600"/>
            <a:ext cx="6400800" cy="990600"/>
          </a:xfrm>
        </p:spPr>
        <p:txBody>
          <a:bodyPr>
            <a:noAutofit/>
          </a:bodyPr>
          <a:lstStyle/>
          <a:p>
            <a:r>
              <a:rPr lang="en-US" sz="2800" b="1" dirty="0" smtClean="0">
                <a:solidFill>
                  <a:schemeClr val="tx1"/>
                </a:solidFill>
                <a:latin typeface="Cooper Black" pitchFamily="18" charset="0"/>
              </a:rPr>
              <a:t>Enrollment Management Committee Rationale</a:t>
            </a:r>
          </a:p>
        </p:txBody>
      </p:sp>
      <p:sp>
        <p:nvSpPr>
          <p:cNvPr id="5" name="Rectangle 4"/>
          <p:cNvSpPr/>
          <p:nvPr/>
        </p:nvSpPr>
        <p:spPr>
          <a:xfrm>
            <a:off x="609600" y="2136338"/>
            <a:ext cx="7620000" cy="3785652"/>
          </a:xfrm>
          <a:prstGeom prst="rect">
            <a:avLst/>
          </a:prstGeom>
        </p:spPr>
        <p:txBody>
          <a:bodyPr wrap="square">
            <a:spAutoFit/>
          </a:bodyPr>
          <a:lstStyle/>
          <a:p>
            <a:r>
              <a:rPr lang="en-US" sz="2400" dirty="0" smtClean="0">
                <a:latin typeface="Arial Black" pitchFamily="34" charset="0"/>
              </a:rPr>
              <a:t>The Enrollment Management Advisory Committee is a standing Administrative Committee.  The membership is designed to be inclusive of all the multiple perspectives that influence the recruitment, student success, graduation and alumni processes.  Recommendations from the committee will be presented to the Ex-Officio members for consideration and approval by the President’s Cabinet.</a:t>
            </a:r>
            <a:endParaRPr lang="en-US" sz="2400" dirty="0">
              <a:latin typeface="Arial Black"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ion_Oval.jpg"/>
          <p:cNvPicPr>
            <a:picLocks noChangeAspect="1"/>
          </p:cNvPicPr>
          <p:nvPr/>
        </p:nvPicPr>
        <p:blipFill>
          <a:blip r:embed="rId2" cstate="print">
            <a:lum bright="70000" contrast="-70000"/>
          </a:blip>
          <a:stretch>
            <a:fillRect/>
          </a:stretch>
        </p:blipFill>
        <p:spPr>
          <a:xfrm>
            <a:off x="0" y="0"/>
            <a:ext cx="9144000" cy="6858000"/>
          </a:xfrm>
          <a:prstGeom prst="rect">
            <a:avLst/>
          </a:prstGeom>
          <a:noFill/>
          <a:effectLst>
            <a:outerShdw blurRad="50800" dist="50800" dir="5400000" algn="ctr" rotWithShape="0">
              <a:srgbClr val="000000"/>
            </a:outerShdw>
          </a:effectLst>
        </p:spPr>
      </p:pic>
      <p:sp>
        <p:nvSpPr>
          <p:cNvPr id="3" name="Subtitle 2"/>
          <p:cNvSpPr>
            <a:spLocks noGrp="1"/>
          </p:cNvSpPr>
          <p:nvPr>
            <p:ph type="subTitle" idx="1"/>
          </p:nvPr>
        </p:nvSpPr>
        <p:spPr>
          <a:xfrm>
            <a:off x="1219200" y="609600"/>
            <a:ext cx="6400800" cy="914400"/>
          </a:xfrm>
        </p:spPr>
        <p:txBody>
          <a:bodyPr>
            <a:noAutofit/>
          </a:bodyPr>
          <a:lstStyle/>
          <a:p>
            <a:r>
              <a:rPr lang="en-US" sz="2800" b="1" dirty="0" smtClean="0">
                <a:solidFill>
                  <a:schemeClr val="tx1"/>
                </a:solidFill>
                <a:latin typeface="Cooper Black" pitchFamily="18" charset="0"/>
              </a:rPr>
              <a:t>Enrollment Management Committee Purpose</a:t>
            </a:r>
          </a:p>
        </p:txBody>
      </p:sp>
      <p:sp>
        <p:nvSpPr>
          <p:cNvPr id="5" name="Rectangle 4"/>
          <p:cNvSpPr/>
          <p:nvPr/>
        </p:nvSpPr>
        <p:spPr>
          <a:xfrm>
            <a:off x="609600" y="2136338"/>
            <a:ext cx="7620000" cy="461665"/>
          </a:xfrm>
          <a:prstGeom prst="rect">
            <a:avLst/>
          </a:prstGeom>
        </p:spPr>
        <p:txBody>
          <a:bodyPr wrap="square">
            <a:spAutoFit/>
          </a:bodyPr>
          <a:lstStyle/>
          <a:p>
            <a:endParaRPr lang="en-US" sz="2400" dirty="0">
              <a:latin typeface="Arial Black" pitchFamily="34" charset="0"/>
            </a:endParaRPr>
          </a:p>
        </p:txBody>
      </p:sp>
      <p:sp>
        <p:nvSpPr>
          <p:cNvPr id="15" name="Rectangle 14"/>
          <p:cNvSpPr/>
          <p:nvPr/>
        </p:nvSpPr>
        <p:spPr>
          <a:xfrm>
            <a:off x="609600" y="1676401"/>
            <a:ext cx="7924800" cy="5078313"/>
          </a:xfrm>
          <a:prstGeom prst="rect">
            <a:avLst/>
          </a:prstGeom>
        </p:spPr>
        <p:txBody>
          <a:bodyPr wrap="square">
            <a:spAutoFit/>
          </a:bodyPr>
          <a:lstStyle/>
          <a:p>
            <a:r>
              <a:rPr lang="en-US" dirty="0" smtClean="0">
                <a:latin typeface="Arial Black" pitchFamily="34" charset="0"/>
              </a:rPr>
              <a:t>The committee will meet monthly during the fall and spring semesters to foster a conversation that will:</a:t>
            </a:r>
          </a:p>
          <a:p>
            <a:endParaRPr lang="en-US" dirty="0" smtClean="0">
              <a:latin typeface="Arial Black" pitchFamily="34" charset="0"/>
            </a:endParaRPr>
          </a:p>
          <a:p>
            <a:pPr>
              <a:buFont typeface="Symbol"/>
              <a:buChar char="·"/>
            </a:pPr>
            <a:r>
              <a:rPr lang="en-US" dirty="0" smtClean="0">
                <a:latin typeface="Arial Black" pitchFamily="34" charset="0"/>
              </a:rPr>
              <a:t>Plan and implement a coordinated recruiting process that seeks to increase the number of new first-time students, re-admitted students and new transfer students.</a:t>
            </a:r>
          </a:p>
          <a:p>
            <a:endParaRPr lang="en-US" dirty="0" smtClean="0">
              <a:latin typeface="Arial Black" pitchFamily="34" charset="0"/>
            </a:endParaRPr>
          </a:p>
          <a:p>
            <a:pPr marR="600">
              <a:buFont typeface="Symbol"/>
              <a:buChar char="·"/>
            </a:pPr>
            <a:r>
              <a:rPr lang="en-US" dirty="0" smtClean="0">
                <a:latin typeface="Arial Black" pitchFamily="34" charset="0"/>
              </a:rPr>
              <a:t>Cultivate the planning, implementation, and assessment of graduate student marketing, recruitment, enrollment, persistence and retention initiatives from a systematic, holistic, and integrated approach to achieving strategic goals. </a:t>
            </a:r>
          </a:p>
          <a:p>
            <a:pPr marR="600"/>
            <a:endParaRPr lang="en-US" dirty="0" smtClean="0">
              <a:latin typeface="Arial Black" pitchFamily="34" charset="0"/>
            </a:endParaRPr>
          </a:p>
          <a:p>
            <a:pPr>
              <a:buFont typeface="Symbol"/>
              <a:buChar char="·"/>
            </a:pPr>
            <a:r>
              <a:rPr lang="en-US" dirty="0" smtClean="0">
                <a:latin typeface="Arial Black" pitchFamily="34" charset="0"/>
              </a:rPr>
              <a:t>Promote the planning, implementation, and assessment of distance education program marketing, recruitment, enrollment, persistence and retention initiatives from a systematic, holistic, and integrated approach to achieving increased enrollments.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777</TotalTime>
  <Words>750</Words>
  <Application>Microsoft Office PowerPoint</Application>
  <PresentationFormat>On-screen Show (4:3)</PresentationFormat>
  <Paragraphs>244</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Office Theme</vt:lpstr>
      <vt:lpstr>Worksheet</vt:lpstr>
      <vt:lpstr>Microsoft Office Excel Worksheet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MSSU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MSSU-User</dc:creator>
  <cp:lastModifiedBy>MSSU-User</cp:lastModifiedBy>
  <cp:revision>86</cp:revision>
  <dcterms:created xsi:type="dcterms:W3CDTF">2010-07-29T18:30:08Z</dcterms:created>
  <dcterms:modified xsi:type="dcterms:W3CDTF">2011-03-18T16:39:20Z</dcterms:modified>
</cp:coreProperties>
</file>