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handoutMasterIdLst>
    <p:handoutMasterId r:id="rId9"/>
  </p:handout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06" autoAdjust="0"/>
    <p:restoredTop sz="94660"/>
  </p:normalViewPr>
  <p:slideViewPr>
    <p:cSldViewPr snapToGrid="0">
      <p:cViewPr varScale="1">
        <p:scale>
          <a:sx n="87" d="100"/>
          <a:sy n="87" d="100"/>
        </p:scale>
        <p:origin x="108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E%20drive\mssu\Department\Projects\Summer%20Salary\Comparison%20Charts%202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42"/>
    </mc:Choice>
    <mc:Fallback>
      <c:style val="4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Summer Compensation Comparison</a:t>
            </a:r>
          </a:p>
          <a:p>
            <a:pPr>
              <a:defRPr/>
            </a:pPr>
            <a:r>
              <a:rPr lang="en-US"/>
              <a:t>Salary $70K, 3 cr hr class, $173.20/cr</a:t>
            </a:r>
            <a:r>
              <a:rPr lang="en-US" baseline="0"/>
              <a:t> hr tuition</a:t>
            </a:r>
            <a:endParaRPr lang="en-US"/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15274199371654962"/>
          <c:y val="0.17472448482197617"/>
          <c:w val="0.63818548507203021"/>
          <c:h val="0.68491111633103063"/>
        </c:manualLayout>
      </c:layout>
      <c:lineChart>
        <c:grouping val="standard"/>
        <c:varyColors val="0"/>
        <c:ser>
          <c:idx val="1"/>
          <c:order val="0"/>
          <c:tx>
            <c:strRef>
              <c:f>Sheet1!$B$11</c:f>
              <c:strCache>
                <c:ptCount val="1"/>
                <c:pt idx="0">
                  <c:v>201560 Formula</c:v>
                </c:pt>
              </c:strCache>
            </c:strRef>
          </c:tx>
          <c:cat>
            <c:numRef>
              <c:f>Sheet1!$F$4:$F$23</c:f>
              <c:numCache>
                <c:formatCode>General</c:formatCode>
                <c:ptCount val="20"/>
                <c:pt idx="0">
                  <c:v>6</c:v>
                </c:pt>
                <c:pt idx="1">
                  <c:v>7</c:v>
                </c:pt>
                <c:pt idx="2">
                  <c:v>8</c:v>
                </c:pt>
                <c:pt idx="3">
                  <c:v>9</c:v>
                </c:pt>
                <c:pt idx="4">
                  <c:v>10</c:v>
                </c:pt>
                <c:pt idx="5">
                  <c:v>11</c:v>
                </c:pt>
                <c:pt idx="6">
                  <c:v>12</c:v>
                </c:pt>
                <c:pt idx="7">
                  <c:v>13</c:v>
                </c:pt>
                <c:pt idx="8">
                  <c:v>14</c:v>
                </c:pt>
                <c:pt idx="9">
                  <c:v>15</c:v>
                </c:pt>
                <c:pt idx="10">
                  <c:v>16</c:v>
                </c:pt>
                <c:pt idx="11">
                  <c:v>17</c:v>
                </c:pt>
                <c:pt idx="12">
                  <c:v>18</c:v>
                </c:pt>
                <c:pt idx="13">
                  <c:v>19</c:v>
                </c:pt>
                <c:pt idx="14">
                  <c:v>20</c:v>
                </c:pt>
                <c:pt idx="15">
                  <c:v>21</c:v>
                </c:pt>
                <c:pt idx="16">
                  <c:v>22</c:v>
                </c:pt>
                <c:pt idx="17">
                  <c:v>23</c:v>
                </c:pt>
                <c:pt idx="18">
                  <c:v>24</c:v>
                </c:pt>
                <c:pt idx="19">
                  <c:v>25</c:v>
                </c:pt>
              </c:numCache>
            </c:numRef>
          </c:cat>
          <c:val>
            <c:numRef>
              <c:f>Sheet1!$Y$4:$Y$23</c:f>
              <c:numCache>
                <c:formatCode>"$"#,##0.00</c:formatCode>
                <c:ptCount val="20"/>
                <c:pt idx="0">
                  <c:v>2338.1999999999998</c:v>
                </c:pt>
                <c:pt idx="1">
                  <c:v>2727.8999999999996</c:v>
                </c:pt>
                <c:pt idx="2">
                  <c:v>3117.5999999999995</c:v>
                </c:pt>
                <c:pt idx="3">
                  <c:v>3507.2999999999997</c:v>
                </c:pt>
                <c:pt idx="4">
                  <c:v>3896.9999999999991</c:v>
                </c:pt>
                <c:pt idx="5">
                  <c:v>4286.6999999999989</c:v>
                </c:pt>
                <c:pt idx="6">
                  <c:v>4676.3999999999996</c:v>
                </c:pt>
                <c:pt idx="7">
                  <c:v>5066.0999999999995</c:v>
                </c:pt>
                <c:pt idx="8">
                  <c:v>5250</c:v>
                </c:pt>
                <c:pt idx="9">
                  <c:v>5250</c:v>
                </c:pt>
                <c:pt idx="10">
                  <c:v>5250</c:v>
                </c:pt>
                <c:pt idx="11">
                  <c:v>5250</c:v>
                </c:pt>
                <c:pt idx="12">
                  <c:v>5250</c:v>
                </c:pt>
                <c:pt idx="13">
                  <c:v>5250</c:v>
                </c:pt>
                <c:pt idx="14">
                  <c:v>5250</c:v>
                </c:pt>
                <c:pt idx="15">
                  <c:v>5250</c:v>
                </c:pt>
                <c:pt idx="16">
                  <c:v>5250</c:v>
                </c:pt>
                <c:pt idx="17">
                  <c:v>5250</c:v>
                </c:pt>
                <c:pt idx="18">
                  <c:v>5250</c:v>
                </c:pt>
                <c:pt idx="19">
                  <c:v>5250</c:v>
                </c:pt>
              </c:numCache>
            </c:numRef>
          </c:val>
          <c:smooth val="0"/>
        </c:ser>
        <c:ser>
          <c:idx val="2"/>
          <c:order val="1"/>
          <c:tx>
            <c:strRef>
              <c:f>Sheet1!$B$12</c:f>
              <c:strCache>
                <c:ptCount val="1"/>
                <c:pt idx="0">
                  <c:v>New Proposal</c:v>
                </c:pt>
              </c:strCache>
            </c:strRef>
          </c:tx>
          <c:marker>
            <c:symbol val="circle"/>
            <c:size val="9"/>
          </c:marker>
          <c:cat>
            <c:numRef>
              <c:f>Sheet1!$F$4:$F$23</c:f>
              <c:numCache>
                <c:formatCode>General</c:formatCode>
                <c:ptCount val="20"/>
                <c:pt idx="0">
                  <c:v>6</c:v>
                </c:pt>
                <c:pt idx="1">
                  <c:v>7</c:v>
                </c:pt>
                <c:pt idx="2">
                  <c:v>8</c:v>
                </c:pt>
                <c:pt idx="3">
                  <c:v>9</c:v>
                </c:pt>
                <c:pt idx="4">
                  <c:v>10</c:v>
                </c:pt>
                <c:pt idx="5">
                  <c:v>11</c:v>
                </c:pt>
                <c:pt idx="6">
                  <c:v>12</c:v>
                </c:pt>
                <c:pt idx="7">
                  <c:v>13</c:v>
                </c:pt>
                <c:pt idx="8">
                  <c:v>14</c:v>
                </c:pt>
                <c:pt idx="9">
                  <c:v>15</c:v>
                </c:pt>
                <c:pt idx="10">
                  <c:v>16</c:v>
                </c:pt>
                <c:pt idx="11">
                  <c:v>17</c:v>
                </c:pt>
                <c:pt idx="12">
                  <c:v>18</c:v>
                </c:pt>
                <c:pt idx="13">
                  <c:v>19</c:v>
                </c:pt>
                <c:pt idx="14">
                  <c:v>20</c:v>
                </c:pt>
                <c:pt idx="15">
                  <c:v>21</c:v>
                </c:pt>
                <c:pt idx="16">
                  <c:v>22</c:v>
                </c:pt>
                <c:pt idx="17">
                  <c:v>23</c:v>
                </c:pt>
                <c:pt idx="18">
                  <c:v>24</c:v>
                </c:pt>
                <c:pt idx="19">
                  <c:v>25</c:v>
                </c:pt>
              </c:numCache>
            </c:numRef>
          </c:cat>
          <c:val>
            <c:numRef>
              <c:f>Sheet1!$Z$4:$Z$23</c:f>
              <c:numCache>
                <c:formatCode>"$"#,##0.00</c:formatCode>
                <c:ptCount val="20"/>
                <c:pt idx="0">
                  <c:v>2250</c:v>
                </c:pt>
                <c:pt idx="1">
                  <c:v>2356.9055999999996</c:v>
                </c:pt>
                <c:pt idx="2">
                  <c:v>2693.6063999999997</c:v>
                </c:pt>
                <c:pt idx="3">
                  <c:v>3030.3071999999997</c:v>
                </c:pt>
                <c:pt idx="4">
                  <c:v>3367.0079999999998</c:v>
                </c:pt>
                <c:pt idx="5">
                  <c:v>3703.7087999999994</c:v>
                </c:pt>
                <c:pt idx="6">
                  <c:v>4040.4095999999995</c:v>
                </c:pt>
                <c:pt idx="7">
                  <c:v>4377.1103999999996</c:v>
                </c:pt>
                <c:pt idx="8">
                  <c:v>4713.8111999999992</c:v>
                </c:pt>
                <c:pt idx="9">
                  <c:v>5050.5119999999997</c:v>
                </c:pt>
                <c:pt idx="10">
                  <c:v>5318.6063999999997</c:v>
                </c:pt>
                <c:pt idx="11">
                  <c:v>5486.9567999999999</c:v>
                </c:pt>
                <c:pt idx="12">
                  <c:v>5655.3071999999993</c:v>
                </c:pt>
                <c:pt idx="13">
                  <c:v>5823.6575999999995</c:v>
                </c:pt>
                <c:pt idx="14">
                  <c:v>5992.0079999999998</c:v>
                </c:pt>
                <c:pt idx="15">
                  <c:v>6160.3583999999992</c:v>
                </c:pt>
                <c:pt idx="16">
                  <c:v>6328.7087999999994</c:v>
                </c:pt>
                <c:pt idx="17">
                  <c:v>6497.0591999999997</c:v>
                </c:pt>
                <c:pt idx="18">
                  <c:v>6665.409599999999</c:v>
                </c:pt>
                <c:pt idx="19">
                  <c:v>6833.7599999999993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6708768"/>
        <c:axId val="158187440"/>
      </c:lineChart>
      <c:catAx>
        <c:axId val="15670876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Enrollment</a:t>
                </a:r>
              </a:p>
            </c:rich>
          </c:tx>
          <c:layout>
            <c:manualLayout>
              <c:xMode val="edge"/>
              <c:yMode val="edge"/>
              <c:x val="0.37507050882964893"/>
              <c:y val="0.93626374356708952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158187440"/>
        <c:crosses val="autoZero"/>
        <c:auto val="1"/>
        <c:lblAlgn val="ctr"/>
        <c:lblOffset val="100"/>
        <c:noMultiLvlLbl val="0"/>
      </c:catAx>
      <c:valAx>
        <c:axId val="158187440"/>
        <c:scaling>
          <c:orientation val="minMax"/>
          <c:min val="2000"/>
        </c:scaling>
        <c:delete val="0"/>
        <c:axPos val="l"/>
        <c:majorGridlines/>
        <c:title>
          <c:tx>
            <c:rich>
              <a:bodyPr rot="0" vert="wordArtVert"/>
              <a:lstStyle/>
              <a:p>
                <a:pPr>
                  <a:defRPr/>
                </a:pPr>
                <a:r>
                  <a:rPr lang="en-US"/>
                  <a:t>Compensation</a:t>
                </a:r>
              </a:p>
            </c:rich>
          </c:tx>
          <c:layout>
            <c:manualLayout>
              <c:xMode val="edge"/>
              <c:yMode val="edge"/>
              <c:x val="1.6150078319398086E-2"/>
              <c:y val="0.28398515521333928"/>
            </c:manualLayout>
          </c:layout>
          <c:overlay val="0"/>
        </c:title>
        <c:numFmt formatCode="&quot;$&quot;#,##0.00" sourceLinked="1"/>
        <c:majorTickMark val="out"/>
        <c:minorTickMark val="none"/>
        <c:tickLblPos val="nextTo"/>
        <c:crossAx val="15670876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0427390030602464"/>
          <c:y val="0.52213540125224067"/>
          <c:w val="0.18554798400513126"/>
          <c:h val="0.15869649331479915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1FC69E0E-6D2D-46C3-8BCF-DBACFF26A6F5}" type="datetimeFigureOut">
              <a:rPr lang="en-US" smtClean="0"/>
              <a:t>1/24/2017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C2F8ED59-950E-4D04-8ECE-F7E84F8F04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5286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1/24/2017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1/24/2017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1/24/2017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1/24/2017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Summer Compensation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Kerry Johnson</a:t>
            </a:r>
          </a:p>
          <a:p>
            <a:r>
              <a:rPr lang="en-US" dirty="0" smtClean="0"/>
              <a:t>Mathematics Department Chair</a:t>
            </a:r>
          </a:p>
          <a:p>
            <a:r>
              <a:rPr lang="en-US" dirty="0" smtClean="0"/>
              <a:t>January 25,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8460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 issues with the traditional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Low enrollment classes create revenue loss</a:t>
            </a:r>
          </a:p>
          <a:p>
            <a:r>
              <a:rPr lang="en-US" dirty="0" smtClean="0"/>
              <a:t>Overhead costs not accounted for</a:t>
            </a:r>
          </a:p>
          <a:p>
            <a:r>
              <a:rPr lang="en-US" dirty="0" smtClean="0"/>
              <a:t>Benefit costs were not accurate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8513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Create a summer pay model that incorporates all university expenses (overhead/benefits)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Ad Hoc Committee (Fall 2015)</a:t>
            </a:r>
            <a:br>
              <a:rPr lang="en-US" dirty="0" smtClean="0"/>
            </a:br>
            <a:r>
              <a:rPr lang="en-US" dirty="0" smtClean="0"/>
              <a:t>Faculty Welfare Committee</a:t>
            </a:r>
            <a:br>
              <a:rPr lang="en-US" dirty="0" smtClean="0"/>
            </a:br>
            <a:r>
              <a:rPr lang="en-US" dirty="0" smtClean="0"/>
              <a:t>Faculty Senate</a:t>
            </a:r>
            <a:br>
              <a:rPr lang="en-US" dirty="0" smtClean="0"/>
            </a:br>
            <a:r>
              <a:rPr lang="en-US" dirty="0" smtClean="0"/>
              <a:t>President’s Council</a:t>
            </a:r>
            <a:br>
              <a:rPr lang="en-US" dirty="0" smtClean="0"/>
            </a:br>
            <a:r>
              <a:rPr lang="en-US" dirty="0" smtClean="0"/>
              <a:t>Board of Governors (Spring 2017)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2174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5572662"/>
            <a:ext cx="8534400" cy="706407"/>
          </a:xfrm>
        </p:spPr>
        <p:txBody>
          <a:bodyPr/>
          <a:lstStyle/>
          <a:p>
            <a:r>
              <a:rPr lang="en-US" dirty="0" smtClean="0"/>
              <a:t>Example 1:  Low Enrollment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777706" y="297611"/>
            <a:ext cx="5814203" cy="50031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0179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8718" y="5676180"/>
            <a:ext cx="8534400" cy="784045"/>
          </a:xfrm>
        </p:spPr>
        <p:txBody>
          <a:bodyPr/>
          <a:lstStyle/>
          <a:p>
            <a:r>
              <a:rPr lang="en-US" dirty="0" smtClean="0"/>
              <a:t>Example 2: High Enrollment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11730" y="311124"/>
            <a:ext cx="6131937" cy="52442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6176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344" y="5477774"/>
            <a:ext cx="8534400" cy="827176"/>
          </a:xfrm>
        </p:spPr>
        <p:txBody>
          <a:bodyPr/>
          <a:lstStyle/>
          <a:p>
            <a:r>
              <a:rPr lang="en-US" dirty="0" smtClean="0"/>
              <a:t>Example 3:  Pay scale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65300869"/>
              </p:ext>
            </p:extLst>
          </p:nvPr>
        </p:nvGraphicFramePr>
        <p:xfrm>
          <a:off x="370936" y="301925"/>
          <a:ext cx="10325819" cy="48652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78496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Benefits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new calculator eliminates revenue loss on low enrollment classes.  Faculty gain 100% of the tuition revenue after overhead and benefits.</a:t>
            </a:r>
          </a:p>
          <a:p>
            <a:r>
              <a:rPr lang="en-US" dirty="0" smtClean="0"/>
              <a:t>Faculty teaching large enrollment classes earn 50% of the tuition after overhead and benefits.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7511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412</TotalTime>
  <Words>121</Words>
  <Application>Microsoft Office PowerPoint</Application>
  <PresentationFormat>Widescreen</PresentationFormat>
  <Paragraphs>20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Calibri</vt:lpstr>
      <vt:lpstr>Century Gothic</vt:lpstr>
      <vt:lpstr>Wingdings 3</vt:lpstr>
      <vt:lpstr>Slice</vt:lpstr>
      <vt:lpstr>Summer Compensation </vt:lpstr>
      <vt:lpstr>Main issues with the traditional Model</vt:lpstr>
      <vt:lpstr>Goal</vt:lpstr>
      <vt:lpstr>Example 1:  Low Enrollment</vt:lpstr>
      <vt:lpstr>Example 2: High Enrollment</vt:lpstr>
      <vt:lpstr>Example 3:  Pay scale</vt:lpstr>
      <vt:lpstr>Benefits</vt:lpstr>
    </vt:vector>
  </TitlesOfParts>
  <Company>Misouri Southern State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Summer Salary calculator</dc:title>
  <dc:creator>Johnson, Kerry</dc:creator>
  <cp:lastModifiedBy>Odem, Sharon</cp:lastModifiedBy>
  <cp:revision>13</cp:revision>
  <cp:lastPrinted>2017-01-24T16:10:21Z</cp:lastPrinted>
  <dcterms:created xsi:type="dcterms:W3CDTF">2017-01-19T15:13:05Z</dcterms:created>
  <dcterms:modified xsi:type="dcterms:W3CDTF">2017-01-24T16:10:50Z</dcterms:modified>
</cp:coreProperties>
</file>