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1"/>
  </p:notesMasterIdLst>
  <p:sldIdLst>
    <p:sldId id="256" r:id="rId3"/>
    <p:sldId id="269" r:id="rId4"/>
    <p:sldId id="270" r:id="rId5"/>
    <p:sldId id="271" r:id="rId6"/>
    <p:sldId id="272" r:id="rId7"/>
    <p:sldId id="257" r:id="rId8"/>
    <p:sldId id="261" r:id="rId9"/>
    <p:sldId id="262" r:id="rId10"/>
    <p:sldId id="263" r:id="rId11"/>
    <p:sldId id="275" r:id="rId12"/>
    <p:sldId id="268" r:id="rId13"/>
    <p:sldId id="276" r:id="rId14"/>
    <p:sldId id="259" r:id="rId15"/>
    <p:sldId id="260" r:id="rId16"/>
    <p:sldId id="264" r:id="rId17"/>
    <p:sldId id="265" r:id="rId18"/>
    <p:sldId id="266" r:id="rId19"/>
    <p:sldId id="26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12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23319-64CA-4254-8673-A15B52C44218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AE5FB-4BA1-4EA6-93D8-FD04DD131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86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AE5FB-4BA1-4EA6-93D8-FD04DD131D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01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AE5FB-4BA1-4EA6-93D8-FD04DD131D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24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86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61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21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18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83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04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59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2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05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70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6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339B4-AF36-42C0-A9D1-BCF5EED84CD7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E31F9-732C-4B41-8C91-7A1162D6A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9800"/>
            <a:ext cx="4876800" cy="19813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Proposal for Management of Missouri Southern State University Prairie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1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9" y="325925"/>
            <a:ext cx="8411165" cy="626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12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9432" y="274638"/>
            <a:ext cx="7820167" cy="1143000"/>
          </a:xfrm>
        </p:spPr>
        <p:txBody>
          <a:bodyPr/>
          <a:lstStyle/>
          <a:p>
            <a:r>
              <a:rPr lang="en-US" dirty="0" smtClean="0"/>
              <a:t>Additional 10 acre tract of prairie</a:t>
            </a:r>
            <a:endParaRPr lang="en-US" dirty="0"/>
          </a:p>
        </p:txBody>
      </p:sp>
      <p:pic>
        <p:nvPicPr>
          <p:cNvPr id="4" name="Picture 3" descr="C:\Users\Jason'\Desktop\MSSU prairie 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992" y="1600201"/>
            <a:ext cx="773789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949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97" y="724277"/>
            <a:ext cx="8506381" cy="531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Uses: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836" y="1570979"/>
            <a:ext cx="4278573" cy="4786951"/>
          </a:xfrm>
        </p:spPr>
        <p:txBody>
          <a:bodyPr>
            <a:normAutofit/>
          </a:bodyPr>
          <a:lstStyle/>
          <a:p>
            <a:r>
              <a:rPr lang="en-US" dirty="0" smtClean="0"/>
              <a:t>Provides unique outdoor classroom</a:t>
            </a:r>
          </a:p>
          <a:p>
            <a:pPr lvl="1"/>
            <a:r>
              <a:rPr lang="en-US" dirty="0"/>
              <a:t>Large, high-quality tract of land </a:t>
            </a:r>
          </a:p>
          <a:p>
            <a:pPr lvl="1"/>
            <a:r>
              <a:rPr lang="en-US" dirty="0"/>
              <a:t>Conveniently located on campus</a:t>
            </a:r>
          </a:p>
          <a:p>
            <a:endParaRPr lang="en-US" dirty="0" smtClean="0"/>
          </a:p>
          <a:p>
            <a:r>
              <a:rPr lang="en-US" dirty="0" smtClean="0"/>
              <a:t>Used by multiple classes in the Biology and Environmental Health Department</a:t>
            </a:r>
            <a:endParaRPr lang="en-US" dirty="0"/>
          </a:p>
        </p:txBody>
      </p:sp>
      <p:pic>
        <p:nvPicPr>
          <p:cNvPr id="5" name="Picture 2" descr="C:\Users\heth-r\Pictures\2010_07_13\IMG_06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t="30955" r="12517" b="6855"/>
          <a:stretch/>
        </p:blipFill>
        <p:spPr bwMode="auto">
          <a:xfrm>
            <a:off x="4517408" y="1410269"/>
            <a:ext cx="4284177" cy="2554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33427" r="21591" b="11360"/>
          <a:stretch/>
        </p:blipFill>
        <p:spPr bwMode="auto">
          <a:xfrm>
            <a:off x="4517409" y="3866815"/>
            <a:ext cx="4284177" cy="2675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52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Uses: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371" y="1600200"/>
            <a:ext cx="8686800" cy="4213745"/>
          </a:xfrm>
        </p:spPr>
        <p:txBody>
          <a:bodyPr>
            <a:normAutofit/>
          </a:bodyPr>
          <a:lstStyle/>
          <a:p>
            <a:r>
              <a:rPr lang="en-US" dirty="0" smtClean="0"/>
              <a:t>Previous</a:t>
            </a:r>
          </a:p>
          <a:p>
            <a:pPr lvl="1"/>
            <a:r>
              <a:rPr lang="en-US" dirty="0" smtClean="0"/>
              <a:t>Drs. Messick, Plucinski and Heth</a:t>
            </a:r>
          </a:p>
          <a:p>
            <a:pPr lvl="1"/>
            <a:r>
              <a:rPr lang="en-US" dirty="0" smtClean="0"/>
              <a:t>Surveys by MO Dept. of Conservation and MO Native Plant Society</a:t>
            </a:r>
          </a:p>
          <a:p>
            <a:r>
              <a:rPr lang="en-US" dirty="0" smtClean="0"/>
              <a:t>Proposed </a:t>
            </a:r>
          </a:p>
          <a:p>
            <a:pPr lvl="1"/>
            <a:r>
              <a:rPr lang="en-US" dirty="0" smtClean="0"/>
              <a:t>Observational studies</a:t>
            </a:r>
          </a:p>
          <a:p>
            <a:pPr lvl="1"/>
            <a:r>
              <a:rPr lang="en-US" dirty="0" smtClean="0"/>
              <a:t>Independent student research</a:t>
            </a:r>
          </a:p>
          <a:p>
            <a:pPr lvl="1"/>
            <a:r>
              <a:rPr lang="en-US" dirty="0" smtClean="0"/>
              <a:t>Vegetation monitoring plots</a:t>
            </a:r>
          </a:p>
          <a:p>
            <a:pPr lvl="1"/>
            <a:r>
              <a:rPr lang="en-US" dirty="0" smtClean="0"/>
              <a:t>Annual collection of rare plant seeds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82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Uses: </a:t>
            </a:r>
            <a:r>
              <a:rPr lang="en-US" dirty="0" smtClean="0"/>
              <a:t>Community 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Offers </a:t>
            </a:r>
            <a:r>
              <a:rPr lang="en-US" dirty="0"/>
              <a:t>inspiration for </a:t>
            </a:r>
            <a:r>
              <a:rPr lang="en-US" dirty="0" smtClean="0"/>
              <a:t>students or community members</a:t>
            </a:r>
          </a:p>
          <a:p>
            <a:pPr lvl="1"/>
            <a:r>
              <a:rPr lang="en-US" dirty="0" smtClean="0"/>
              <a:t>Literature, painting, photography, etc...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K-12 outdoor classroom</a:t>
            </a:r>
          </a:p>
          <a:p>
            <a:pPr lvl="1"/>
            <a:r>
              <a:rPr lang="en-US" dirty="0" smtClean="0"/>
              <a:t>Assistance from MSSU professors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Birdwatching, walking trail</a:t>
            </a:r>
          </a:p>
          <a:p>
            <a:endParaRPr lang="en-US" dirty="0" smtClean="0"/>
          </a:p>
          <a:p>
            <a:r>
              <a:rPr lang="en-US" dirty="0" smtClean="0"/>
              <a:t>Collaboration with MO Department of Conservation</a:t>
            </a:r>
          </a:p>
          <a:p>
            <a:pPr lvl="1"/>
            <a:r>
              <a:rPr lang="en-US" dirty="0" smtClean="0"/>
              <a:t>Procurement of an official sign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81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64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Proposed Management of Undesignated </a:t>
            </a:r>
            <a:br>
              <a:rPr lang="en-US" dirty="0" smtClean="0"/>
            </a:br>
            <a:r>
              <a:rPr lang="en-US" dirty="0" smtClean="0"/>
              <a:t>MSSU Prairie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782" y="1678667"/>
            <a:ext cx="4045543" cy="4942218"/>
          </a:xfrm>
        </p:spPr>
        <p:txBody>
          <a:bodyPr>
            <a:normAutofit/>
          </a:bodyPr>
          <a:lstStyle/>
          <a:p>
            <a:r>
              <a:rPr lang="en-US" dirty="0" smtClean="0"/>
              <a:t>Mowing</a:t>
            </a:r>
          </a:p>
          <a:p>
            <a:pPr lvl="1"/>
            <a:r>
              <a:rPr lang="en-US" dirty="0" smtClean="0"/>
              <a:t>Alternating years</a:t>
            </a:r>
          </a:p>
          <a:p>
            <a:pPr lvl="1"/>
            <a:r>
              <a:rPr lang="en-US" dirty="0" smtClean="0"/>
              <a:t>Limited to late July to allow for nesting birds and ensure regrowth for winter cover</a:t>
            </a:r>
          </a:p>
          <a:p>
            <a:pPr lvl="1"/>
            <a:r>
              <a:rPr lang="en-US" dirty="0" smtClean="0"/>
              <a:t>Limited to two mower widths along trail with raised blade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Limited use of  prairie as an excess parking lot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59104" y="3949680"/>
            <a:ext cx="84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666824" y="3949680"/>
            <a:ext cx="84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19" y="1819745"/>
            <a:ext cx="4522312" cy="337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87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128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Proposed Management of </a:t>
            </a:r>
            <a:r>
              <a:rPr lang="en-US" dirty="0" smtClean="0"/>
              <a:t>Undesignated</a:t>
            </a:r>
            <a:br>
              <a:rPr lang="en-US" dirty="0" smtClean="0"/>
            </a:br>
            <a:r>
              <a:rPr lang="en-US" dirty="0" smtClean="0"/>
              <a:t>MSSU </a:t>
            </a:r>
            <a:r>
              <a:rPr lang="en-US" dirty="0"/>
              <a:t>Prairie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Removal of invasive, </a:t>
            </a:r>
            <a:r>
              <a:rPr lang="en-US" dirty="0" smtClean="0"/>
              <a:t>non-native vegetation and woody vegetation</a:t>
            </a:r>
            <a:endParaRPr lang="en-US" dirty="0"/>
          </a:p>
          <a:p>
            <a:pPr lvl="1"/>
            <a:r>
              <a:rPr lang="en-US" dirty="0"/>
              <a:t>Manual removal, with stump treatment of an herbicide </a:t>
            </a:r>
          </a:p>
          <a:p>
            <a:pPr lvl="1"/>
            <a:r>
              <a:rPr lang="en-US" dirty="0"/>
              <a:t>Removal in late fall-winter timeframe</a:t>
            </a:r>
          </a:p>
          <a:p>
            <a:pPr lvl="2"/>
            <a:r>
              <a:rPr lang="en-US" dirty="0"/>
              <a:t>Plants transfer nutrients to their root systems during the dormant </a:t>
            </a:r>
            <a:r>
              <a:rPr lang="en-US" dirty="0" smtClean="0"/>
              <a:t>season</a:t>
            </a:r>
          </a:p>
          <a:p>
            <a:pPr lvl="1"/>
            <a:r>
              <a:rPr lang="en-US" dirty="0" smtClean="0"/>
              <a:t>Some woody vegetation left as breeding habitat and cover for certain bird species</a:t>
            </a:r>
          </a:p>
          <a:p>
            <a:pPr lvl="1"/>
            <a:endParaRPr lang="en-US" dirty="0"/>
          </a:p>
          <a:p>
            <a:r>
              <a:rPr lang="en-US" dirty="0" smtClean="0"/>
              <a:t>Trash pick-up</a:t>
            </a:r>
          </a:p>
          <a:p>
            <a:pPr lvl="1"/>
            <a:r>
              <a:rPr lang="en-US" dirty="0" smtClean="0"/>
              <a:t>Windblown trash</a:t>
            </a:r>
          </a:p>
          <a:p>
            <a:pPr lvl="1"/>
            <a:r>
              <a:rPr lang="en-US" dirty="0" smtClean="0"/>
              <a:t>Currently picked up by MSSU Biology Club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80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3362" y="962072"/>
            <a:ext cx="6738203" cy="5053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5077" y="279321"/>
            <a:ext cx="3534771" cy="1143000"/>
          </a:xfrm>
          <a:solidFill>
            <a:schemeClr val="accent6">
              <a:alpha val="63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sz="5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845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882783"/>
              </p:ext>
            </p:extLst>
          </p:nvPr>
        </p:nvGraphicFramePr>
        <p:xfrm>
          <a:off x="1554163" y="1096963"/>
          <a:ext cx="6035675" cy="466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Acrobat Document" r:id="rId3" imgW="6034986" imgH="4663440" progId="AcroExch.Document.11">
                  <p:embed/>
                </p:oleObj>
              </mc:Choice>
              <mc:Fallback>
                <p:oleObj name="Acrobat Document" r:id="rId3" imgW="6034986" imgH="46634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4163" y="1096963"/>
                        <a:ext cx="6035675" cy="466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42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291042"/>
              </p:ext>
            </p:extLst>
          </p:nvPr>
        </p:nvGraphicFramePr>
        <p:xfrm>
          <a:off x="1554163" y="1096963"/>
          <a:ext cx="6035675" cy="466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Acrobat Document" r:id="rId3" imgW="6034986" imgH="4663440" progId="AcroExch.Document.11">
                  <p:embed/>
                </p:oleObj>
              </mc:Choice>
              <mc:Fallback>
                <p:oleObj name="Acrobat Document" r:id="rId3" imgW="6034986" imgH="46634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4163" y="1096963"/>
                        <a:ext cx="6035675" cy="466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2258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906713"/>
              </p:ext>
            </p:extLst>
          </p:nvPr>
        </p:nvGraphicFramePr>
        <p:xfrm>
          <a:off x="1554163" y="1096963"/>
          <a:ext cx="6035675" cy="466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Acrobat Document" r:id="rId3" imgW="6034986" imgH="4663440" progId="AcroExch.Document.11">
                  <p:embed/>
                </p:oleObj>
              </mc:Choice>
              <mc:Fallback>
                <p:oleObj name="Acrobat Document" r:id="rId3" imgW="6034986" imgH="46634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4163" y="1096963"/>
                        <a:ext cx="6035675" cy="466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4641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878731"/>
              </p:ext>
            </p:extLst>
          </p:nvPr>
        </p:nvGraphicFramePr>
        <p:xfrm>
          <a:off x="1554163" y="1096963"/>
          <a:ext cx="6035675" cy="466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Acrobat Document" r:id="rId3" imgW="6034986" imgH="4663440" progId="AcroExch.Document.11">
                  <p:embed/>
                </p:oleObj>
              </mc:Choice>
              <mc:Fallback>
                <p:oleObj name="Acrobat Document" r:id="rId3" imgW="6034986" imgH="46634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4163" y="1096963"/>
                        <a:ext cx="6035675" cy="466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4854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Robert\Pictures\June 19, 2013 MSSU Praiire\IMG_15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676" y="2438399"/>
            <a:ext cx="5010246" cy="3757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Pre-settlement Prairie in Missouri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 the estimated 15 million acres of original prairie in Missouri, less than </a:t>
            </a:r>
            <a:r>
              <a:rPr lang="en-US" dirty="0" smtClean="0"/>
              <a:t>0.5% </a:t>
            </a:r>
            <a:r>
              <a:rPr lang="en-US" dirty="0"/>
              <a:t>remains intact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4" b="97895" l="1418" r="99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3" y="2438399"/>
            <a:ext cx="4581740" cy="432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3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4766"/>
            <a:ext cx="8229600" cy="735296"/>
          </a:xfrm>
        </p:spPr>
        <p:txBody>
          <a:bodyPr/>
          <a:lstStyle/>
          <a:p>
            <a:r>
              <a:rPr lang="en-US" dirty="0" smtClean="0"/>
              <a:t>MSSU’s Native </a:t>
            </a:r>
            <a:r>
              <a:rPr lang="en-US" dirty="0"/>
              <a:t>T</a:t>
            </a:r>
            <a:r>
              <a:rPr lang="en-US" dirty="0" smtClean="0"/>
              <a:t>allgrass Prairie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77121"/>
            <a:ext cx="8229600" cy="230306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A</a:t>
            </a:r>
            <a:r>
              <a:rPr lang="en-US" dirty="0" smtClean="0"/>
              <a:t>ppears </a:t>
            </a:r>
            <a:r>
              <a:rPr lang="en-US" dirty="0"/>
              <a:t>to have never been </a:t>
            </a:r>
            <a:r>
              <a:rPr lang="en-US" dirty="0" smtClean="0"/>
              <a:t>plowed</a:t>
            </a:r>
          </a:p>
          <a:p>
            <a:pPr lvl="0"/>
            <a:r>
              <a:rPr lang="en-US" dirty="0" err="1" smtClean="0"/>
              <a:t>Mima</a:t>
            </a:r>
            <a:r>
              <a:rPr lang="en-US" dirty="0" smtClean="0"/>
              <a:t> </a:t>
            </a:r>
            <a:r>
              <a:rPr lang="en-US" dirty="0"/>
              <a:t>mounds, probably the work of rodents in the post-glacial past </a:t>
            </a:r>
            <a:r>
              <a:rPr lang="en-US" dirty="0" smtClean="0"/>
              <a:t>(10,000 BC), </a:t>
            </a:r>
            <a:r>
              <a:rPr lang="en-US" dirty="0"/>
              <a:t>still dot the </a:t>
            </a:r>
            <a:r>
              <a:rPr lang="en-US" dirty="0" smtClean="0"/>
              <a:t>prairie</a:t>
            </a:r>
          </a:p>
          <a:p>
            <a:pPr lvl="0"/>
            <a:r>
              <a:rPr lang="en-US" dirty="0"/>
              <a:t>S</a:t>
            </a:r>
            <a:r>
              <a:rPr lang="en-US" dirty="0" smtClean="0"/>
              <a:t>pringtime </a:t>
            </a:r>
            <a:r>
              <a:rPr lang="en-US" dirty="0"/>
              <a:t>several of what appear to be buffalo wallows are still </a:t>
            </a:r>
            <a:r>
              <a:rPr lang="en-US" dirty="0" smtClean="0"/>
              <a:t>visible</a:t>
            </a:r>
          </a:p>
          <a:p>
            <a:endParaRPr lang="en-US" dirty="0"/>
          </a:p>
        </p:txBody>
      </p:sp>
      <p:pic>
        <p:nvPicPr>
          <p:cNvPr id="4" name="Picture 2" descr="C:\Documents and Settings\Robert\My Documents\Mima mounds\MSSU prairie hill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659" y="3405418"/>
            <a:ext cx="8557147" cy="325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73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MSSU’s Native Tallgrass Prairie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384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iverse </a:t>
            </a:r>
            <a:r>
              <a:rPr lang="en-US" dirty="0"/>
              <a:t>vegetation </a:t>
            </a:r>
            <a:endParaRPr lang="en-US" dirty="0" smtClean="0"/>
          </a:p>
          <a:p>
            <a:r>
              <a:rPr lang="en-US" dirty="0" smtClean="0"/>
              <a:t>Several </a:t>
            </a:r>
            <a:r>
              <a:rPr lang="en-US" dirty="0"/>
              <a:t>indicator species of high-quality tallgrass </a:t>
            </a:r>
            <a:r>
              <a:rPr lang="en-US" dirty="0" smtClean="0"/>
              <a:t>prairie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owny </a:t>
            </a:r>
            <a:r>
              <a:rPr lang="en-US" dirty="0"/>
              <a:t>gentian (</a:t>
            </a:r>
            <a:r>
              <a:rPr lang="en-US" i="1" dirty="0" err="1"/>
              <a:t>Gentiana</a:t>
            </a:r>
            <a:r>
              <a:rPr lang="en-US" i="1" dirty="0"/>
              <a:t> </a:t>
            </a:r>
            <a:r>
              <a:rPr lang="en-US" i="1" dirty="0" err="1"/>
              <a:t>puberula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Groundplum</a:t>
            </a:r>
            <a:r>
              <a:rPr lang="en-US" dirty="0" smtClean="0"/>
              <a:t> </a:t>
            </a:r>
            <a:r>
              <a:rPr lang="en-US" dirty="0" err="1" smtClean="0"/>
              <a:t>milkvetch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i="1" dirty="0"/>
              <a:t>Astragalus </a:t>
            </a:r>
            <a:r>
              <a:rPr lang="en-US" i="1" dirty="0" err="1" smtClean="0"/>
              <a:t>crassicarpus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oyal </a:t>
            </a:r>
            <a:r>
              <a:rPr lang="en-US" dirty="0"/>
              <a:t>catchfly (</a:t>
            </a:r>
            <a:r>
              <a:rPr lang="en-US" i="1" dirty="0" err="1"/>
              <a:t>Silene</a:t>
            </a:r>
            <a:r>
              <a:rPr lang="en-US" i="1" dirty="0"/>
              <a:t> </a:t>
            </a:r>
            <a:r>
              <a:rPr lang="en-US" i="1" dirty="0" err="1"/>
              <a:t>regia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Wolf’s </a:t>
            </a:r>
            <a:r>
              <a:rPr lang="en-US" dirty="0"/>
              <a:t>spike rush (</a:t>
            </a:r>
            <a:r>
              <a:rPr lang="en-US" i="1" dirty="0" err="1"/>
              <a:t>Eleocharis</a:t>
            </a:r>
            <a:r>
              <a:rPr lang="en-US" i="1" dirty="0"/>
              <a:t> </a:t>
            </a:r>
            <a:r>
              <a:rPr lang="en-US" i="1" dirty="0" err="1"/>
              <a:t>wolfii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5" t="19962" r="17154" b="10861"/>
          <a:stretch/>
        </p:blipFill>
        <p:spPr bwMode="auto">
          <a:xfrm>
            <a:off x="5720850" y="4104052"/>
            <a:ext cx="3232082" cy="2552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://www.wildflower.org/image_archive/640x480/JEL/JEL_IMG0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013" y="4258101"/>
            <a:ext cx="2983761" cy="2361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http://minneflora.com/images/identified/medium/downy-gentian-gentiana-puberula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2131" y="4189863"/>
            <a:ext cx="2754559" cy="2415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546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MSSU’s Native Tallgrass Prairie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4868" y="1600200"/>
            <a:ext cx="5962651" cy="5073555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32 known species </a:t>
            </a:r>
            <a:r>
              <a:rPr lang="en-US" dirty="0"/>
              <a:t>of birds on the prairie </a:t>
            </a:r>
            <a:endParaRPr lang="en-US" dirty="0" smtClean="0"/>
          </a:p>
          <a:p>
            <a:pPr lvl="1"/>
            <a:r>
              <a:rPr lang="en-US" dirty="0" smtClean="0"/>
              <a:t>Nesting</a:t>
            </a:r>
          </a:p>
          <a:p>
            <a:pPr lvl="2"/>
            <a:r>
              <a:rPr lang="en-US" dirty="0"/>
              <a:t>G</a:t>
            </a:r>
            <a:r>
              <a:rPr lang="en-US" dirty="0" smtClean="0"/>
              <a:t>rasshopper</a:t>
            </a:r>
            <a:r>
              <a:rPr lang="en-US" dirty="0"/>
              <a:t>, field, and song </a:t>
            </a:r>
            <a:r>
              <a:rPr lang="en-US" dirty="0" smtClean="0"/>
              <a:t>sparrows</a:t>
            </a:r>
          </a:p>
          <a:p>
            <a:pPr lvl="2"/>
            <a:r>
              <a:rPr lang="en-US" dirty="0" err="1" smtClean="0"/>
              <a:t>Dickcissel</a:t>
            </a:r>
            <a:endParaRPr lang="en-US" dirty="0" smtClean="0"/>
          </a:p>
          <a:p>
            <a:pPr lvl="2"/>
            <a:r>
              <a:rPr lang="en-US" dirty="0"/>
              <a:t>E</a:t>
            </a:r>
            <a:r>
              <a:rPr lang="en-US" dirty="0" smtClean="0"/>
              <a:t>astern meadowlark </a:t>
            </a:r>
          </a:p>
          <a:p>
            <a:pPr lvl="2"/>
            <a:r>
              <a:rPr lang="en-US" dirty="0" smtClean="0"/>
              <a:t>Bell’s vireo</a:t>
            </a:r>
          </a:p>
          <a:p>
            <a:pPr lvl="2"/>
            <a:r>
              <a:rPr lang="en-US" dirty="0"/>
              <a:t>P</a:t>
            </a:r>
            <a:r>
              <a:rPr lang="en-US" dirty="0" smtClean="0"/>
              <a:t>ainted bunting</a:t>
            </a:r>
          </a:p>
          <a:p>
            <a:pPr lvl="2"/>
            <a:r>
              <a:rPr lang="en-US" dirty="0"/>
              <a:t>B</a:t>
            </a:r>
            <a:r>
              <a:rPr lang="en-US" dirty="0" smtClean="0"/>
              <a:t>ob-white quail </a:t>
            </a:r>
          </a:p>
          <a:p>
            <a:pPr lvl="1"/>
            <a:r>
              <a:rPr lang="en-US" dirty="0" smtClean="0"/>
              <a:t>Winter </a:t>
            </a:r>
            <a:r>
              <a:rPr lang="en-US" dirty="0"/>
              <a:t>visitors include </a:t>
            </a:r>
            <a:endParaRPr lang="en-US" dirty="0" smtClean="0"/>
          </a:p>
          <a:p>
            <a:pPr lvl="2"/>
            <a:r>
              <a:rPr lang="en-US" dirty="0"/>
              <a:t>S</a:t>
            </a:r>
            <a:r>
              <a:rPr lang="en-US" dirty="0" smtClean="0"/>
              <a:t>avannah </a:t>
            </a:r>
            <a:r>
              <a:rPr lang="en-US" dirty="0"/>
              <a:t>and </a:t>
            </a:r>
            <a:r>
              <a:rPr lang="en-US" dirty="0" err="1"/>
              <a:t>LeConte’s</a:t>
            </a:r>
            <a:r>
              <a:rPr lang="en-US" dirty="0"/>
              <a:t> </a:t>
            </a:r>
            <a:r>
              <a:rPr lang="en-US" dirty="0" smtClean="0"/>
              <a:t>sparrows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ommon snipe</a:t>
            </a:r>
          </a:p>
          <a:p>
            <a:pPr lvl="2"/>
            <a:r>
              <a:rPr lang="en-US" dirty="0" smtClean="0"/>
              <a:t>Smith’s longspur</a:t>
            </a:r>
          </a:p>
          <a:p>
            <a:pPr lvl="2"/>
            <a:r>
              <a:rPr lang="en-US" dirty="0" smtClean="0"/>
              <a:t>Short-eared owl</a:t>
            </a:r>
          </a:p>
          <a:p>
            <a:pPr lvl="2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95784" y="4067033"/>
            <a:ext cx="3043452" cy="2382391"/>
            <a:chOff x="5773002" y="4287530"/>
            <a:chExt cx="3155475" cy="2366606"/>
          </a:xfrm>
        </p:grpSpPr>
        <p:pic>
          <p:nvPicPr>
            <p:cNvPr id="1026" name="Picture 2" descr="http://upload.wikimedia.org/wikipedia/commons/3/35/Northern_Bobwhite_female_RW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002" y="4287530"/>
              <a:ext cx="3155475" cy="23666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773002" y="6384951"/>
              <a:ext cx="3155475" cy="1692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" dirty="0"/>
                <a:t>http://upload.wikimedia.org/wikipedia/commons/3/35/Northern_Bobwhite_female_RWD.jpg</a:t>
              </a:r>
            </a:p>
          </p:txBody>
        </p:sp>
      </p:grpSp>
      <p:pic>
        <p:nvPicPr>
          <p:cNvPr id="1028" name="Picture 4" descr="http://upload.wikimedia.org/wikipedia/commons/4/49/Painted_Bunting_by_Dan_Panc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782" y="1830415"/>
            <a:ext cx="3043453" cy="2414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59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603</TotalTime>
  <Words>380</Words>
  <Application>Microsoft Office PowerPoint</Application>
  <PresentationFormat>On-screen Show (4:3)</PresentationFormat>
  <Paragraphs>78</Paragraphs>
  <Slides>18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Thatch</vt:lpstr>
      <vt:lpstr>Office Theme</vt:lpstr>
      <vt:lpstr>Acrobat Document</vt:lpstr>
      <vt:lpstr>Proposal for Management of Missouri Southern State University Prairie</vt:lpstr>
      <vt:lpstr>PowerPoint Presentation</vt:lpstr>
      <vt:lpstr>PowerPoint Presentation</vt:lpstr>
      <vt:lpstr>PowerPoint Presentation</vt:lpstr>
      <vt:lpstr>PowerPoint Presentation</vt:lpstr>
      <vt:lpstr>Pre-settlement Prairie in Missouri</vt:lpstr>
      <vt:lpstr>MSSU’s Native Tallgrass Prairie</vt:lpstr>
      <vt:lpstr>MSSU’s Native Tallgrass Prairie</vt:lpstr>
      <vt:lpstr>MSSU’s Native Tallgrass Prairie</vt:lpstr>
      <vt:lpstr>PowerPoint Presentation</vt:lpstr>
      <vt:lpstr>Additional 10 acre tract of prairie</vt:lpstr>
      <vt:lpstr>PowerPoint Presentation</vt:lpstr>
      <vt:lpstr>Proposed Uses: Education</vt:lpstr>
      <vt:lpstr>Proposed Uses: Research</vt:lpstr>
      <vt:lpstr>Proposed Uses: Community Outreach</vt:lpstr>
      <vt:lpstr>Proposed Management of Undesignated  MSSU Prairie</vt:lpstr>
      <vt:lpstr>Proposed Management of Undesignated MSSU Prairie</vt:lpstr>
      <vt:lpstr>Questions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for Management of Missouri Southern State University Prairie</dc:title>
  <dc:creator>Teresa Boman</dc:creator>
  <cp:lastModifiedBy>MSSU-User</cp:lastModifiedBy>
  <cp:revision>46</cp:revision>
  <dcterms:created xsi:type="dcterms:W3CDTF">2015-01-25T15:19:42Z</dcterms:created>
  <dcterms:modified xsi:type="dcterms:W3CDTF">2015-02-26T14:46:10Z</dcterms:modified>
</cp:coreProperties>
</file>